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4"/>
  </p:sldMasterIdLst>
  <p:notesMasterIdLst>
    <p:notesMasterId r:id="rId22"/>
  </p:notesMasterIdLst>
  <p:handoutMasterIdLst>
    <p:handoutMasterId r:id="rId23"/>
  </p:handoutMasterIdLst>
  <p:sldIdLst>
    <p:sldId id="258" r:id="rId5"/>
    <p:sldId id="362" r:id="rId6"/>
    <p:sldId id="372" r:id="rId7"/>
    <p:sldId id="364" r:id="rId8"/>
    <p:sldId id="365" r:id="rId9"/>
    <p:sldId id="367" r:id="rId10"/>
    <p:sldId id="366" r:id="rId11"/>
    <p:sldId id="368" r:id="rId12"/>
    <p:sldId id="369" r:id="rId13"/>
    <p:sldId id="381" r:id="rId14"/>
    <p:sldId id="376" r:id="rId15"/>
    <p:sldId id="380" r:id="rId16"/>
    <p:sldId id="379" r:id="rId17"/>
    <p:sldId id="377" r:id="rId18"/>
    <p:sldId id="373" r:id="rId19"/>
    <p:sldId id="363" r:id="rId20"/>
    <p:sldId id="371"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546A"/>
    <a:srgbClr val="FFFFBD"/>
    <a:srgbClr val="FFFF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99091" autoAdjust="0"/>
    <p:restoredTop sz="94209" autoAdjust="0"/>
  </p:normalViewPr>
  <p:slideViewPr>
    <p:cSldViewPr snapToGrid="0">
      <p:cViewPr varScale="1">
        <p:scale>
          <a:sx n="78" d="100"/>
          <a:sy n="78" d="100"/>
        </p:scale>
        <p:origin x="114" y="23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296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D3AC8A4-9D7A-4CEC-9216-CA4C4D4BE18D}" type="datetimeFigureOut">
              <a:rPr lang="en-US" smtClean="0"/>
              <a:t>5/29/2020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E48F8B0-BF0C-47E9-81E3-30799B27772F}" type="slidenum">
              <a:rPr lang="en-US" smtClean="0"/>
              <a:t>‹#›</a:t>
            </a:fld>
            <a:endParaRPr lang="en-US"/>
          </a:p>
        </p:txBody>
      </p:sp>
    </p:spTree>
    <p:extLst>
      <p:ext uri="{BB962C8B-B14F-4D97-AF65-F5344CB8AC3E}">
        <p14:creationId xmlns:p14="http://schemas.microsoft.com/office/powerpoint/2010/main" val="35968724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4CCD133-7E51-4954-A614-4607F6122F18}" type="datetimeFigureOut">
              <a:rPr lang="en-US" smtClean="0"/>
              <a:t>5/29/2020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6D67DFB-92C0-4D27-9839-74DBC0C08963}" type="slidenum">
              <a:rPr lang="en-US" smtClean="0"/>
              <a:t>‹#›</a:t>
            </a:fld>
            <a:endParaRPr lang="en-US"/>
          </a:p>
        </p:txBody>
      </p:sp>
    </p:spTree>
    <p:extLst>
      <p:ext uri="{BB962C8B-B14F-4D97-AF65-F5344CB8AC3E}">
        <p14:creationId xmlns:p14="http://schemas.microsoft.com/office/powerpoint/2010/main" val="3938443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D67DFB-92C0-4D27-9839-74DBC0C08963}" type="slidenum">
              <a:rPr lang="en-US" smtClean="0"/>
              <a:t>2</a:t>
            </a:fld>
            <a:endParaRPr lang="en-US"/>
          </a:p>
        </p:txBody>
      </p:sp>
    </p:spTree>
    <p:extLst>
      <p:ext uri="{BB962C8B-B14F-4D97-AF65-F5344CB8AC3E}">
        <p14:creationId xmlns:p14="http://schemas.microsoft.com/office/powerpoint/2010/main" val="1774896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D67DFB-92C0-4D27-9839-74DBC0C08963}" type="slidenum">
              <a:rPr lang="en-US" smtClean="0"/>
              <a:t>16</a:t>
            </a:fld>
            <a:endParaRPr lang="en-US"/>
          </a:p>
        </p:txBody>
      </p:sp>
    </p:spTree>
    <p:extLst>
      <p:ext uri="{BB962C8B-B14F-4D97-AF65-F5344CB8AC3E}">
        <p14:creationId xmlns:p14="http://schemas.microsoft.com/office/powerpoint/2010/main" val="39984086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54E9F-09E8-4350-9015-30376FF4EE5E}"/>
              </a:ext>
            </a:extLst>
          </p:cNvPr>
          <p:cNvSpPr>
            <a:spLocks noGrp="1"/>
          </p:cNvSpPr>
          <p:nvPr>
            <p:ph type="ctrTitle"/>
          </p:nvPr>
        </p:nvSpPr>
        <p:spPr>
          <a:xfrm>
            <a:off x="1524000" y="1122363"/>
            <a:ext cx="9144000" cy="2387600"/>
          </a:xfrm>
        </p:spPr>
        <p:txBody>
          <a:bodyPr anchor="b"/>
          <a:lstStyle>
            <a:lvl1pPr algn="ctr">
              <a:defRPr sz="6000" b="1">
                <a:solidFill>
                  <a:srgbClr val="0070C0"/>
                </a:solidFill>
              </a:defRPr>
            </a:lvl1pPr>
          </a:lstStyle>
          <a:p>
            <a:r>
              <a:rPr lang="en-US"/>
              <a:t>Click to edit Master title style</a:t>
            </a:r>
          </a:p>
        </p:txBody>
      </p:sp>
      <p:sp>
        <p:nvSpPr>
          <p:cNvPr id="3" name="Subtitle 2">
            <a:extLst>
              <a:ext uri="{FF2B5EF4-FFF2-40B4-BE49-F238E27FC236}">
                <a16:creationId xmlns:a16="http://schemas.microsoft.com/office/drawing/2014/main" id="{408ADD2C-0B60-4A2D-B5AB-18E2CB4CD5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8" name="Straight Connector 7">
            <a:extLst>
              <a:ext uri="{FF2B5EF4-FFF2-40B4-BE49-F238E27FC236}">
                <a16:creationId xmlns:a16="http://schemas.microsoft.com/office/drawing/2014/main" id="{E084CDC9-546A-4498-AD60-9307FEFE8E30}"/>
              </a:ext>
            </a:extLst>
          </p:cNvPr>
          <p:cNvCxnSpPr/>
          <p:nvPr userDrawn="1"/>
        </p:nvCxnSpPr>
        <p:spPr>
          <a:xfrm>
            <a:off x="6299200" y="6400800"/>
            <a:ext cx="5486400" cy="1588"/>
          </a:xfrm>
          <a:prstGeom prst="line">
            <a:avLst/>
          </a:prstGeom>
          <a:ln>
            <a:solidFill>
              <a:srgbClr val="0070C0"/>
            </a:solidFill>
          </a:ln>
        </p:spPr>
        <p:style>
          <a:lnRef idx="2">
            <a:schemeClr val="accent1"/>
          </a:lnRef>
          <a:fillRef idx="0">
            <a:schemeClr val="accent1"/>
          </a:fillRef>
          <a:effectRef idx="1">
            <a:schemeClr val="accent1"/>
          </a:effectRef>
          <a:fontRef idx="minor">
            <a:schemeClr val="tx1"/>
          </a:fontRef>
        </p:style>
      </p:cxnSp>
      <p:sp>
        <p:nvSpPr>
          <p:cNvPr id="13" name="Rectangle 15">
            <a:extLst>
              <a:ext uri="{FF2B5EF4-FFF2-40B4-BE49-F238E27FC236}">
                <a16:creationId xmlns:a16="http://schemas.microsoft.com/office/drawing/2014/main" id="{AEAE5495-55AE-4E66-A4B2-79FE1047A125}"/>
              </a:ext>
            </a:extLst>
          </p:cNvPr>
          <p:cNvSpPr txBox="1">
            <a:spLocks noGrp="1" noChangeArrowheads="1"/>
          </p:cNvSpPr>
          <p:nvPr userDrawn="1"/>
        </p:nvSpPr>
        <p:spPr bwMode="auto">
          <a:xfrm>
            <a:off x="6299200" y="6400800"/>
            <a:ext cx="5486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r">
              <a:defRPr/>
            </a:pPr>
            <a:r>
              <a:rPr lang="en-US" sz="1200" b="1" i="0" dirty="0">
                <a:solidFill>
                  <a:srgbClr val="0070C0"/>
                </a:solidFill>
              </a:rPr>
              <a:t>Center for Health Care Quality @ CDPH</a:t>
            </a:r>
          </a:p>
        </p:txBody>
      </p:sp>
      <p:pic>
        <p:nvPicPr>
          <p:cNvPr id="1026" name="Picture 2" descr="CDPH Site Logo">
            <a:extLst>
              <a:ext uri="{FF2B5EF4-FFF2-40B4-BE49-F238E27FC236}">
                <a16:creationId xmlns:a16="http://schemas.microsoft.com/office/drawing/2014/main" id="{FA171F79-E7FC-43E4-89E2-6BBDA58CC60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91559" y="5349875"/>
            <a:ext cx="1986639" cy="898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4056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7CA52-9C27-4E29-A7F6-233142B7C05B}"/>
              </a:ext>
            </a:extLst>
          </p:cNvPr>
          <p:cNvSpPr>
            <a:spLocks noGrp="1"/>
          </p:cNvSpPr>
          <p:nvPr>
            <p:ph type="title"/>
          </p:nvPr>
        </p:nvSpPr>
        <p:spPr>
          <a:xfrm>
            <a:off x="705394" y="32605"/>
            <a:ext cx="11465828" cy="1094337"/>
          </a:xfrm>
        </p:spPr>
        <p:txBody>
          <a:bodyPr/>
          <a:lstStyle>
            <a:lvl1pPr>
              <a:defRPr b="1">
                <a:solidFill>
                  <a:srgbClr val="0070C0"/>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E5D85509-90F3-4D04-BED4-26D833AA3A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0BE4AD7-115A-4DD5-B458-BAF0558FC33D}"/>
              </a:ext>
            </a:extLst>
          </p:cNvPr>
          <p:cNvSpPr>
            <a:spLocks noGrp="1"/>
          </p:cNvSpPr>
          <p:nvPr>
            <p:ph type="sldNum" sz="quarter" idx="12"/>
          </p:nvPr>
        </p:nvSpPr>
        <p:spPr>
          <a:xfrm>
            <a:off x="8735289" y="6356350"/>
            <a:ext cx="2743200" cy="365125"/>
          </a:xfrm>
        </p:spPr>
        <p:txBody>
          <a:bodyPr/>
          <a:lstStyle>
            <a:lvl1pPr algn="r">
              <a:defRPr/>
            </a:lvl1pPr>
          </a:lstStyle>
          <a:p>
            <a:fld id="{AD4B0340-FEAF-4F4B-B33B-34F180C37953}" type="slidenum">
              <a:rPr lang="en-US" smtClean="0"/>
              <a:pPr/>
              <a:t>‹#›</a:t>
            </a:fld>
            <a:endParaRPr lang="en-US" dirty="0"/>
          </a:p>
        </p:txBody>
      </p:sp>
      <p:pic>
        <p:nvPicPr>
          <p:cNvPr id="13" name="Picture 2" descr="CDPH Site Logo">
            <a:extLst>
              <a:ext uri="{FF2B5EF4-FFF2-40B4-BE49-F238E27FC236}">
                <a16:creationId xmlns:a16="http://schemas.microsoft.com/office/drawing/2014/main" id="{BFE6254D-36AD-452E-AF66-3790D970A94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7942" y="5893322"/>
            <a:ext cx="2122280" cy="817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4817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1AF42-11E0-4636-AEF4-C60230A16CFF}"/>
              </a:ext>
            </a:extLst>
          </p:cNvPr>
          <p:cNvSpPr>
            <a:spLocks noGrp="1"/>
          </p:cNvSpPr>
          <p:nvPr>
            <p:ph type="title"/>
          </p:nvPr>
        </p:nvSpPr>
        <p:spPr>
          <a:xfrm>
            <a:off x="838200" y="18255"/>
            <a:ext cx="11295189" cy="1130689"/>
          </a:xfrm>
        </p:spPr>
        <p:txBody>
          <a:bodyPr/>
          <a:lstStyle>
            <a:lvl1pPr>
              <a:defRPr b="1">
                <a:solidFill>
                  <a:srgbClr val="0070C0"/>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030DED83-5741-4AEF-ACF7-AD24124565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FAFF017-BED8-4FD0-9608-FCA55363210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lide Number Placeholder 5">
            <a:extLst>
              <a:ext uri="{FF2B5EF4-FFF2-40B4-BE49-F238E27FC236}">
                <a16:creationId xmlns:a16="http://schemas.microsoft.com/office/drawing/2014/main" id="{B619670A-0C88-402A-B4B7-89560F059133}"/>
              </a:ext>
            </a:extLst>
          </p:cNvPr>
          <p:cNvSpPr>
            <a:spLocks noGrp="1"/>
          </p:cNvSpPr>
          <p:nvPr>
            <p:ph type="sldNum" sz="quarter" idx="12"/>
          </p:nvPr>
        </p:nvSpPr>
        <p:spPr>
          <a:xfrm>
            <a:off x="8735289" y="6356350"/>
            <a:ext cx="2743200" cy="365125"/>
          </a:xfrm>
        </p:spPr>
        <p:txBody>
          <a:bodyPr/>
          <a:lstStyle>
            <a:lvl1pPr algn="r">
              <a:defRPr/>
            </a:lvl1pPr>
          </a:lstStyle>
          <a:p>
            <a:fld id="{AD4B0340-FEAF-4F4B-B33B-34F180C37953}" type="slidenum">
              <a:rPr lang="en-US" smtClean="0"/>
              <a:pPr/>
              <a:t>‹#›</a:t>
            </a:fld>
            <a:endParaRPr lang="en-US" dirty="0"/>
          </a:p>
        </p:txBody>
      </p:sp>
      <p:pic>
        <p:nvPicPr>
          <p:cNvPr id="17" name="Picture 2" descr="CDPH Site Logo">
            <a:extLst>
              <a:ext uri="{FF2B5EF4-FFF2-40B4-BE49-F238E27FC236}">
                <a16:creationId xmlns:a16="http://schemas.microsoft.com/office/drawing/2014/main" id="{A480DD65-FEB8-4EE6-A76C-4AA67EAC7CC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7942" y="5893322"/>
            <a:ext cx="2122280" cy="817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5723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7C298-1665-4729-8D50-E862541127CB}"/>
              </a:ext>
            </a:extLst>
          </p:cNvPr>
          <p:cNvSpPr>
            <a:spLocks noGrp="1"/>
          </p:cNvSpPr>
          <p:nvPr>
            <p:ph type="title"/>
          </p:nvPr>
        </p:nvSpPr>
        <p:spPr>
          <a:xfrm>
            <a:off x="831850" y="1709738"/>
            <a:ext cx="10515600" cy="2852737"/>
          </a:xfrm>
        </p:spPr>
        <p:txBody>
          <a:bodyPr anchor="b"/>
          <a:lstStyle>
            <a:lvl1pPr>
              <a:defRPr sz="6000" b="1">
                <a:solidFill>
                  <a:srgbClr val="0070C0"/>
                </a:solidFill>
              </a:defRPr>
            </a:lvl1pPr>
          </a:lstStyle>
          <a:p>
            <a:r>
              <a:rPr lang="en-US"/>
              <a:t>Click to edit Master title style</a:t>
            </a:r>
          </a:p>
        </p:txBody>
      </p:sp>
      <p:sp>
        <p:nvSpPr>
          <p:cNvPr id="3" name="Text Placeholder 2">
            <a:extLst>
              <a:ext uri="{FF2B5EF4-FFF2-40B4-BE49-F238E27FC236}">
                <a16:creationId xmlns:a16="http://schemas.microsoft.com/office/drawing/2014/main" id="{D1B8762C-0F24-41A0-BAFF-D00FC2F7AB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0" name="Slide Number Placeholder 5">
            <a:extLst>
              <a:ext uri="{FF2B5EF4-FFF2-40B4-BE49-F238E27FC236}">
                <a16:creationId xmlns:a16="http://schemas.microsoft.com/office/drawing/2014/main" id="{D1B32E9B-BCC5-4008-B6DC-5AD67BF3D369}"/>
              </a:ext>
            </a:extLst>
          </p:cNvPr>
          <p:cNvSpPr txBox="1">
            <a:spLocks/>
          </p:cNvSpPr>
          <p:nvPr userDrawn="1"/>
        </p:nvSpPr>
        <p:spPr>
          <a:xfrm>
            <a:off x="8735289"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D4B0340-FEAF-4F4B-B33B-34F180C37953}" type="slidenum">
              <a:rPr lang="en-US" smtClean="0"/>
              <a:pPr/>
              <a:t>‹#›</a:t>
            </a:fld>
            <a:endParaRPr lang="en-US" dirty="0"/>
          </a:p>
        </p:txBody>
      </p:sp>
      <p:pic>
        <p:nvPicPr>
          <p:cNvPr id="8" name="Picture 2" descr="CDPH Site Logo">
            <a:extLst>
              <a:ext uri="{FF2B5EF4-FFF2-40B4-BE49-F238E27FC236}">
                <a16:creationId xmlns:a16="http://schemas.microsoft.com/office/drawing/2014/main" id="{3BE64634-0E90-4FEB-9A7F-5070523CCDF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7942" y="5893322"/>
            <a:ext cx="2122280" cy="817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89586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07E867-BB27-4A1B-8755-11F73E5082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99F7D8-8845-46D5-8AF0-5ED2C30C3D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E98B0B-F4AF-4D04-B9F6-CBF2675AA8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680BA-1B52-496B-A0ED-0DD7B3BEE35B}" type="datetime1">
              <a:rPr lang="en-US" smtClean="0"/>
              <a:t>5/29/2020</a:t>
            </a:fld>
            <a:endParaRPr lang="en-US" dirty="0"/>
          </a:p>
        </p:txBody>
      </p:sp>
      <p:sp>
        <p:nvSpPr>
          <p:cNvPr id="5" name="Footer Placeholder 4">
            <a:extLst>
              <a:ext uri="{FF2B5EF4-FFF2-40B4-BE49-F238E27FC236}">
                <a16:creationId xmlns:a16="http://schemas.microsoft.com/office/drawing/2014/main" id="{3DA43594-67FC-4536-B89D-E3F880DDC800}"/>
              </a:ext>
            </a:extLst>
          </p:cNvPr>
          <p:cNvSpPr>
            <a:spLocks noGrp="1"/>
          </p:cNvSpPr>
          <p:nvPr>
            <p:ph type="ftr" sz="quarter" idx="3"/>
          </p:nvPr>
        </p:nvSpPr>
        <p:spPr>
          <a:xfrm>
            <a:off x="4034672" y="6356350"/>
            <a:ext cx="411872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For Internal Use Only</a:t>
            </a:r>
          </a:p>
        </p:txBody>
      </p:sp>
      <p:sp>
        <p:nvSpPr>
          <p:cNvPr id="6" name="Slide Number Placeholder 5">
            <a:extLst>
              <a:ext uri="{FF2B5EF4-FFF2-40B4-BE49-F238E27FC236}">
                <a16:creationId xmlns:a16="http://schemas.microsoft.com/office/drawing/2014/main" id="{23F0CBC0-B992-4C8F-8B5E-043E97E9D4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4B0340-FEAF-4F4B-B33B-34F180C37953}" type="slidenum">
              <a:rPr lang="en-US" smtClean="0"/>
              <a:pPr/>
              <a:t>‹#›</a:t>
            </a:fld>
            <a:endParaRPr lang="en-US" dirty="0"/>
          </a:p>
        </p:txBody>
      </p:sp>
    </p:spTree>
    <p:extLst>
      <p:ext uri="{BB962C8B-B14F-4D97-AF65-F5344CB8AC3E}">
        <p14:creationId xmlns:p14="http://schemas.microsoft.com/office/powerpoint/2010/main" val="49854698"/>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6" r:id="rId3"/>
    <p:sldLayoutId id="2147483685" r:id="rId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www.google.com/search?q=how+to+print+screen+from+iphone+safari&amp;rlz=1C1GCEB_enUS860US861&amp;oq=how+to+print+screen+from+iphone+safari&amp;aqs=chrome..69i57j33l6.27500j0j7&amp;sourceid=chrome&amp;ie=UTF-8#kpvalbx=_wFO7XtnvKZfU-gSU84ngBQ34"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www.cdph.ca.gov/Programs/CHCQ/LCP/Pages/SNF-COVID-19-Daily-Reporting.aspx" TargetMode="External"/><Relationship Id="rId2" Type="http://schemas.openxmlformats.org/officeDocument/2006/relationships/hyperlink" Target="https://www.cdph.ca.gov/Programs/CID/DCDC/Pages/COVID-19/SNFsCOVID_19.asp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urvey123.arcgis.com/share/f4050e65e5304c7d8b00760e7718fcc4?field:kv=LVn3DKCA4SM0gVwcVh5PzX4jDg64xTA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cdph.ca.gov/Programs/CHCQ/LCP/Pages/SNF-COVID-19-Daily-Reporting.aspx"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coronavirus">
            <a:extLst>
              <a:ext uri="{FF2B5EF4-FFF2-40B4-BE49-F238E27FC236}">
                <a16:creationId xmlns:a16="http://schemas.microsoft.com/office/drawing/2014/main" id="{68525F00-FA64-445C-9B30-8E7CE67423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9091" r="35364"/>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138" name="Rectangle 137">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Rectangle 139" hidden="1">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2" name="Rectangle 141" hidden="1">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3">
            <a:extLst>
              <a:ext uri="{FF2B5EF4-FFF2-40B4-BE49-F238E27FC236}">
                <a16:creationId xmlns:a16="http://schemas.microsoft.com/office/drawing/2014/main" id="{47A1EFB4-D509-4D7F-98DA-BFE1DA188759}"/>
              </a:ext>
            </a:extLst>
          </p:cNvPr>
          <p:cNvSpPr>
            <a:spLocks noGrp="1"/>
          </p:cNvSpPr>
          <p:nvPr>
            <p:ph type="subTitle" idx="1"/>
          </p:nvPr>
        </p:nvSpPr>
        <p:spPr>
          <a:xfrm>
            <a:off x="4138581" y="6099687"/>
            <a:ext cx="1957419" cy="339158"/>
          </a:xfrm>
        </p:spPr>
        <p:txBody>
          <a:bodyPr>
            <a:normAutofit fontScale="92500" lnSpcReduction="10000"/>
          </a:bodyPr>
          <a:lstStyle/>
          <a:p>
            <a:pPr algn="l"/>
            <a:r>
              <a:rPr lang="en-US" sz="2000" b="1" dirty="0">
                <a:solidFill>
                  <a:schemeClr val="tx2"/>
                </a:solidFill>
              </a:rPr>
              <a:t>May 2020</a:t>
            </a:r>
          </a:p>
        </p:txBody>
      </p:sp>
      <p:pic>
        <p:nvPicPr>
          <p:cNvPr id="14" name="Picture 2" descr="CDPH Site Logo">
            <a:extLst>
              <a:ext uri="{FF2B5EF4-FFF2-40B4-BE49-F238E27FC236}">
                <a16:creationId xmlns:a16="http://schemas.microsoft.com/office/drawing/2014/main" id="{D1F54FF0-B814-43C7-93AE-B3021B611D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760" y="5650425"/>
            <a:ext cx="1986639" cy="898525"/>
          </a:xfrm>
          <a:prstGeom prst="rect">
            <a:avLst/>
          </a:prstGeom>
          <a:noFill/>
          <a:extLst>
            <a:ext uri="{909E8E84-426E-40DD-AFC4-6F175D3DCCD1}">
              <a14:hiddenFill xmlns:a14="http://schemas.microsoft.com/office/drawing/2010/main">
                <a:solidFill>
                  <a:srgbClr val="FFFFFF"/>
                </a:solidFill>
              </a14:hiddenFill>
            </a:ext>
          </a:extLst>
        </p:spPr>
      </p:pic>
      <p:sp>
        <p:nvSpPr>
          <p:cNvPr id="2051" name="Rectangle 2"/>
          <p:cNvSpPr>
            <a:spLocks noGrp="1" noChangeArrowheads="1"/>
          </p:cNvSpPr>
          <p:nvPr>
            <p:ph type="ctrTitle"/>
          </p:nvPr>
        </p:nvSpPr>
        <p:spPr>
          <a:xfrm>
            <a:off x="448760" y="1755280"/>
            <a:ext cx="5776515" cy="2589137"/>
          </a:xfrm>
        </p:spPr>
        <p:txBody>
          <a:bodyPr anchor="b">
            <a:normAutofit fontScale="90000"/>
          </a:bodyPr>
          <a:lstStyle/>
          <a:p>
            <a:pPr algn="l" eaLnBrk="1" fontAlgn="auto" hangingPunct="1">
              <a:spcAft>
                <a:spcPts val="0"/>
              </a:spcAft>
              <a:defRPr/>
            </a:pPr>
            <a:r>
              <a:rPr lang="en-US" sz="4800" dirty="0">
                <a:effectLst>
                  <a:outerShdw blurRad="38100" dist="38100" dir="2700000" algn="tl">
                    <a:srgbClr val="000000">
                      <a:alpha val="43137"/>
                    </a:srgbClr>
                  </a:outerShdw>
                </a:effectLst>
                <a:ea typeface="Arial" charset="0"/>
                <a:cs typeface="Arial" charset="0"/>
              </a:rPr>
              <a:t>SNF COVID-19 Reporting</a:t>
            </a:r>
            <a:br>
              <a:rPr lang="en-US" sz="4800" dirty="0">
                <a:effectLst>
                  <a:outerShdw blurRad="38100" dist="38100" dir="2700000" algn="tl">
                    <a:srgbClr val="000000">
                      <a:alpha val="43137"/>
                    </a:srgbClr>
                  </a:outerShdw>
                </a:effectLst>
                <a:ea typeface="Arial" charset="0"/>
                <a:cs typeface="Arial" charset="0"/>
              </a:rPr>
            </a:br>
            <a:br>
              <a:rPr lang="en-US" sz="4800" dirty="0">
                <a:effectLst>
                  <a:outerShdw blurRad="38100" dist="38100" dir="2700000" algn="tl">
                    <a:srgbClr val="000000">
                      <a:alpha val="43137"/>
                    </a:srgbClr>
                  </a:outerShdw>
                </a:effectLst>
                <a:ea typeface="Arial" charset="0"/>
                <a:cs typeface="Arial" charset="0"/>
              </a:rPr>
            </a:br>
            <a:r>
              <a:rPr lang="en-US" sz="4800" dirty="0">
                <a:effectLst>
                  <a:outerShdw blurRad="38100" dist="38100" dir="2700000" algn="tl">
                    <a:srgbClr val="000000">
                      <a:alpha val="43137"/>
                    </a:srgbClr>
                  </a:outerShdw>
                </a:effectLst>
                <a:ea typeface="Arial" charset="0"/>
                <a:cs typeface="Arial" charset="0"/>
              </a:rPr>
              <a:t>SURVEY 2.0</a:t>
            </a:r>
            <a:br>
              <a:rPr lang="en-US" sz="4800" dirty="0">
                <a:effectLst>
                  <a:outerShdw blurRad="38100" dist="38100" dir="2700000" algn="tl">
                    <a:srgbClr val="000000">
                      <a:alpha val="43137"/>
                    </a:srgbClr>
                  </a:outerShdw>
                </a:effectLst>
                <a:ea typeface="Arial" charset="0"/>
                <a:cs typeface="Arial" charset="0"/>
              </a:rPr>
            </a:br>
            <a:r>
              <a:rPr lang="en-US" sz="4800" dirty="0">
                <a:effectLst>
                  <a:outerShdw blurRad="38100" dist="38100" dir="2700000" algn="tl">
                    <a:srgbClr val="000000">
                      <a:alpha val="43137"/>
                    </a:srgbClr>
                  </a:outerShdw>
                </a:effectLst>
                <a:ea typeface="Arial" charset="0"/>
                <a:cs typeface="Arial" charset="0"/>
              </a:rPr>
              <a:t>OVERVIEW</a:t>
            </a:r>
            <a:br>
              <a:rPr lang="en-US" sz="4800" dirty="0">
                <a:effectLst>
                  <a:outerShdw blurRad="38100" dist="38100" dir="2700000" algn="tl">
                    <a:srgbClr val="000000">
                      <a:alpha val="43137"/>
                    </a:srgbClr>
                  </a:outerShdw>
                </a:effectLst>
                <a:ea typeface="Arial" charset="0"/>
                <a:cs typeface="Arial" charset="0"/>
              </a:rPr>
            </a:br>
            <a:endParaRPr lang="en-US" sz="3100" dirty="0">
              <a:ea typeface="Arial" charset="0"/>
              <a:cs typeface="Arial" charset="0"/>
            </a:endParaRPr>
          </a:p>
        </p:txBody>
      </p:sp>
    </p:spTree>
    <p:extLst>
      <p:ext uri="{BB962C8B-B14F-4D97-AF65-F5344CB8AC3E}">
        <p14:creationId xmlns:p14="http://schemas.microsoft.com/office/powerpoint/2010/main" val="2476320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A314B45-FFE1-4A11-AC23-9787B62E9293}"/>
              </a:ext>
            </a:extLst>
          </p:cNvPr>
          <p:cNvSpPr>
            <a:spLocks noGrp="1"/>
          </p:cNvSpPr>
          <p:nvPr>
            <p:ph type="sldNum" sz="quarter" idx="12"/>
          </p:nvPr>
        </p:nvSpPr>
        <p:spPr/>
        <p:txBody>
          <a:bodyPr/>
          <a:lstStyle/>
          <a:p>
            <a:fld id="{AD4B0340-FEAF-4F4B-B33B-34F180C37953}" type="slidenum">
              <a:rPr lang="en-US" smtClean="0"/>
              <a:pPr/>
              <a:t>10</a:t>
            </a:fld>
            <a:endParaRPr lang="en-US" dirty="0"/>
          </a:p>
        </p:txBody>
      </p:sp>
      <p:pic>
        <p:nvPicPr>
          <p:cNvPr id="8" name="Picture 7" descr="Image of message received after successful enrollment in NHSN">
            <a:extLst>
              <a:ext uri="{FF2B5EF4-FFF2-40B4-BE49-F238E27FC236}">
                <a16:creationId xmlns:a16="http://schemas.microsoft.com/office/drawing/2014/main" id="{FE03E798-9CE3-46C8-B5F2-9AC1ED6CC1CC}"/>
              </a:ext>
            </a:extLst>
          </p:cNvPr>
          <p:cNvPicPr>
            <a:picLocks noChangeAspect="1"/>
          </p:cNvPicPr>
          <p:nvPr/>
        </p:nvPicPr>
        <p:blipFill>
          <a:blip r:embed="rId2"/>
          <a:stretch>
            <a:fillRect/>
          </a:stretch>
        </p:blipFill>
        <p:spPr>
          <a:xfrm>
            <a:off x="2623287" y="3734874"/>
            <a:ext cx="7483602" cy="2442090"/>
          </a:xfrm>
          <a:prstGeom prst="rect">
            <a:avLst/>
          </a:prstGeom>
        </p:spPr>
      </p:pic>
      <p:sp>
        <p:nvSpPr>
          <p:cNvPr id="7" name="Content Placeholder 4">
            <a:extLst>
              <a:ext uri="{FF2B5EF4-FFF2-40B4-BE49-F238E27FC236}">
                <a16:creationId xmlns:a16="http://schemas.microsoft.com/office/drawing/2014/main" id="{56969705-ABBA-4B42-A77E-64A5628DB542}"/>
              </a:ext>
            </a:extLst>
          </p:cNvPr>
          <p:cNvSpPr txBox="1">
            <a:spLocks/>
          </p:cNvSpPr>
          <p:nvPr/>
        </p:nvSpPr>
        <p:spPr>
          <a:xfrm>
            <a:off x="900544" y="2005012"/>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500" dirty="0"/>
          </a:p>
          <a:p>
            <a:pPr marL="0" indent="0">
              <a:buNone/>
            </a:pPr>
            <a:r>
              <a:rPr lang="en-US" dirty="0"/>
              <a:t>Why?  Before CDPH can upload data on your behalf, you need to register with CDC/NHSN and share your ID.  Go to the NHSN website.  After successful enrollment with them, you will receive a NHSN Org ID.  </a:t>
            </a:r>
          </a:p>
          <a:p>
            <a:endParaRPr lang="en-US" dirty="0"/>
          </a:p>
          <a:p>
            <a:endParaRPr lang="en-US" dirty="0"/>
          </a:p>
          <a:p>
            <a:endParaRPr lang="en-US" dirty="0"/>
          </a:p>
          <a:p>
            <a:endParaRPr lang="en-US" dirty="0"/>
          </a:p>
          <a:p>
            <a:pPr marL="0" indent="0">
              <a:buNone/>
            </a:pPr>
            <a:endParaRPr lang="en-US" dirty="0"/>
          </a:p>
          <a:p>
            <a:pPr marL="0" indent="0">
              <a:buFont typeface="Arial" panose="020B0604020202020204" pitchFamily="34" charset="0"/>
              <a:buNone/>
            </a:pPr>
            <a:endParaRPr lang="en-US" dirty="0"/>
          </a:p>
        </p:txBody>
      </p:sp>
      <p:sp>
        <p:nvSpPr>
          <p:cNvPr id="6" name="Content Placeholder 5">
            <a:extLst>
              <a:ext uri="{FF2B5EF4-FFF2-40B4-BE49-F238E27FC236}">
                <a16:creationId xmlns:a16="http://schemas.microsoft.com/office/drawing/2014/main" id="{9501359B-26E3-45EE-8238-F7763B610696}"/>
              </a:ext>
            </a:extLst>
          </p:cNvPr>
          <p:cNvSpPr>
            <a:spLocks noGrp="1"/>
          </p:cNvSpPr>
          <p:nvPr>
            <p:ph idx="1"/>
          </p:nvPr>
        </p:nvSpPr>
        <p:spPr>
          <a:xfrm>
            <a:off x="838200" y="1355843"/>
            <a:ext cx="10640289" cy="4618619"/>
          </a:xfrm>
        </p:spPr>
        <p:txBody>
          <a:bodyPr/>
          <a:lstStyle/>
          <a:p>
            <a:pPr marL="0" indent="0">
              <a:buNone/>
            </a:pPr>
            <a:r>
              <a:rPr lang="en-US" dirty="0"/>
              <a:t>The CDPH COVID-19 Survey will ask for your NHSN </a:t>
            </a:r>
            <a:r>
              <a:rPr lang="en-US" dirty="0" err="1"/>
              <a:t>OrgID</a:t>
            </a:r>
            <a:r>
              <a:rPr lang="en-US" dirty="0"/>
              <a:t>, just one-time.</a:t>
            </a:r>
          </a:p>
          <a:p>
            <a:pPr marL="0" indent="0">
              <a:buNone/>
            </a:pPr>
            <a:endParaRPr lang="en-US" dirty="0"/>
          </a:p>
          <a:p>
            <a:pPr marL="0" indent="0">
              <a:buNone/>
            </a:pPr>
            <a:endParaRPr lang="en-US" dirty="0"/>
          </a:p>
          <a:p>
            <a:pPr marL="0" indent="0">
              <a:buNone/>
            </a:pPr>
            <a:endParaRPr lang="en-US" dirty="0"/>
          </a:p>
        </p:txBody>
      </p:sp>
      <p:sp>
        <p:nvSpPr>
          <p:cNvPr id="2" name="Title 1">
            <a:extLst>
              <a:ext uri="{FF2B5EF4-FFF2-40B4-BE49-F238E27FC236}">
                <a16:creationId xmlns:a16="http://schemas.microsoft.com/office/drawing/2014/main" id="{7F7834B6-6B9A-4B03-B310-F71EF78AEC5D}"/>
              </a:ext>
            </a:extLst>
          </p:cNvPr>
          <p:cNvSpPr>
            <a:spLocks noGrp="1"/>
          </p:cNvSpPr>
          <p:nvPr>
            <p:ph type="title"/>
          </p:nvPr>
        </p:nvSpPr>
        <p:spPr>
          <a:xfrm>
            <a:off x="758283" y="345688"/>
            <a:ext cx="10548151" cy="708198"/>
          </a:xfrm>
          <a:solidFill>
            <a:schemeClr val="tx2"/>
          </a:solidFill>
          <a:ln>
            <a:solidFill>
              <a:schemeClr val="tx1"/>
            </a:solidFill>
          </a:ln>
        </p:spPr>
        <p:txBody>
          <a:bodyPr>
            <a:normAutofit/>
          </a:bodyPr>
          <a:lstStyle/>
          <a:p>
            <a:pPr algn="ctr"/>
            <a:r>
              <a:rPr lang="en-US" dirty="0">
                <a:solidFill>
                  <a:schemeClr val="bg1"/>
                </a:solidFill>
              </a:rPr>
              <a:t>National Healthcare Safety Network (NHSN) </a:t>
            </a:r>
            <a:endParaRPr lang="en-US" sz="3200" i="1" u="sng" dirty="0">
              <a:solidFill>
                <a:schemeClr val="bg1"/>
              </a:solidFill>
            </a:endParaRPr>
          </a:p>
        </p:txBody>
      </p:sp>
    </p:spTree>
    <p:extLst>
      <p:ext uri="{BB962C8B-B14F-4D97-AF65-F5344CB8AC3E}">
        <p14:creationId xmlns:p14="http://schemas.microsoft.com/office/powerpoint/2010/main" val="3413977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3DFFC80E-ED4D-4B40-A0F0-794356CF274C}"/>
              </a:ext>
            </a:extLst>
          </p:cNvPr>
          <p:cNvGraphicFramePr>
            <a:graphicFrameLocks noGrp="1"/>
          </p:cNvGraphicFramePr>
          <p:nvPr>
            <p:extLst>
              <p:ext uri="{D42A27DB-BD31-4B8C-83A1-F6EECF244321}">
                <p14:modId xmlns:p14="http://schemas.microsoft.com/office/powerpoint/2010/main" val="2926154953"/>
              </p:ext>
            </p:extLst>
          </p:nvPr>
        </p:nvGraphicFramePr>
        <p:xfrm>
          <a:off x="753993" y="1014417"/>
          <a:ext cx="10936048" cy="5626655"/>
        </p:xfrm>
        <a:graphic>
          <a:graphicData uri="http://schemas.openxmlformats.org/drawingml/2006/table">
            <a:tbl>
              <a:tblPr firstRow="1" bandRow="1">
                <a:tableStyleId>{5C22544A-7EE6-4342-B048-85BDC9FD1C3A}</a:tableStyleId>
              </a:tblPr>
              <a:tblGrid>
                <a:gridCol w="6544158">
                  <a:extLst>
                    <a:ext uri="{9D8B030D-6E8A-4147-A177-3AD203B41FA5}">
                      <a16:colId xmlns:a16="http://schemas.microsoft.com/office/drawing/2014/main" val="3940292231"/>
                    </a:ext>
                  </a:extLst>
                </a:gridCol>
                <a:gridCol w="4391890">
                  <a:extLst>
                    <a:ext uri="{9D8B030D-6E8A-4147-A177-3AD203B41FA5}">
                      <a16:colId xmlns:a16="http://schemas.microsoft.com/office/drawing/2014/main" val="2148324828"/>
                    </a:ext>
                  </a:extLst>
                </a:gridCol>
              </a:tblGrid>
              <a:tr h="1129695">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3200" dirty="0"/>
                        <a:t>DAY 1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400" dirty="0"/>
                        <a:t>(Thurs 5/14 12n - Fri 5/15 12n)</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400" b="1" kern="1200" dirty="0">
                          <a:solidFill>
                            <a:schemeClr val="dk1"/>
                          </a:solidFill>
                          <a:effectLst/>
                          <a:highlight>
                            <a:srgbClr val="FFFF00"/>
                          </a:highlight>
                          <a:latin typeface="+mn-lt"/>
                          <a:ea typeface="+mn-ea"/>
                          <a:cs typeface="+mn-cs"/>
                        </a:rPr>
                        <a:t>THURSDAY after 12n BEST</a:t>
                      </a:r>
                      <a:endParaRPr lang="en-US" sz="2400" b="1" dirty="0">
                        <a:highlight>
                          <a:srgbClr val="FFFF00"/>
                        </a:highligh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3200" dirty="0"/>
                        <a:t>Day 2 onwards</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3200" dirty="0"/>
                        <a:t>noon – noon</a:t>
                      </a:r>
                    </a:p>
                  </a:txBody>
                  <a:tcPr/>
                </a:tc>
                <a:extLst>
                  <a:ext uri="{0D108BD9-81ED-4DB2-BD59-A6C34878D82A}">
                    <a16:rowId xmlns:a16="http://schemas.microsoft.com/office/drawing/2014/main" val="3143748246"/>
                  </a:ext>
                </a:extLst>
              </a:tr>
              <a:tr h="4316015">
                <a:tc>
                  <a:txBody>
                    <a:bodyPr/>
                    <a:lstStyle/>
                    <a:p>
                      <a:pPr marL="34290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800" kern="1200" dirty="0">
                          <a:solidFill>
                            <a:schemeClr val="dk1"/>
                          </a:solidFill>
                          <a:effectLst/>
                          <a:latin typeface="+mn-lt"/>
                          <a:ea typeface="+mn-ea"/>
                          <a:cs typeface="+mn-cs"/>
                        </a:rPr>
                        <a:t>1</a:t>
                      </a:r>
                      <a:r>
                        <a:rPr lang="en-US" sz="2800" kern="1200" baseline="30000" dirty="0">
                          <a:solidFill>
                            <a:schemeClr val="dk1"/>
                          </a:solidFill>
                          <a:effectLst/>
                          <a:latin typeface="+mn-lt"/>
                          <a:ea typeface="+mn-ea"/>
                          <a:cs typeface="+mn-cs"/>
                        </a:rPr>
                        <a:t>st</a:t>
                      </a:r>
                      <a:r>
                        <a:rPr lang="en-US" sz="2800" kern="1200" dirty="0">
                          <a:solidFill>
                            <a:schemeClr val="dk1"/>
                          </a:solidFill>
                          <a:effectLst/>
                          <a:latin typeface="+mn-lt"/>
                          <a:ea typeface="+mn-ea"/>
                          <a:cs typeface="+mn-cs"/>
                        </a:rPr>
                        <a:t> day: Report </a:t>
                      </a:r>
                      <a:r>
                        <a:rPr lang="en-US" sz="2800" u="sng" kern="1200" dirty="0">
                          <a:solidFill>
                            <a:srgbClr val="FF0000"/>
                          </a:solidFill>
                          <a:effectLst/>
                          <a:latin typeface="+mn-lt"/>
                          <a:ea typeface="+mn-ea"/>
                          <a:cs typeface="+mn-cs"/>
                        </a:rPr>
                        <a:t>cumulative</a:t>
                      </a:r>
                      <a:r>
                        <a:rPr lang="en-US" sz="2800" kern="1200" dirty="0">
                          <a:solidFill>
                            <a:schemeClr val="dk1"/>
                          </a:solidFill>
                          <a:effectLst/>
                          <a:latin typeface="+mn-lt"/>
                          <a:ea typeface="+mn-ea"/>
                          <a:cs typeface="+mn-cs"/>
                        </a:rPr>
                        <a:t> case information from January 1, 2020 through May 15, 2020 </a:t>
                      </a:r>
                    </a:p>
                    <a:p>
                      <a:pPr marL="342900" marR="0" lvl="0" indent="-34290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800" b="1" dirty="0"/>
                    </a:p>
                    <a:p>
                      <a:pPr marL="74295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b="0" dirty="0"/>
                        <a:t>Admissions: Residents</a:t>
                      </a:r>
                    </a:p>
                    <a:p>
                      <a:pPr marL="74295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b="0" dirty="0"/>
                        <a:t>Confirmed: Residents, Staff</a:t>
                      </a:r>
                    </a:p>
                    <a:p>
                      <a:pPr marL="74295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b="0" dirty="0"/>
                        <a:t>Suspected: Residents, Staff</a:t>
                      </a:r>
                    </a:p>
                    <a:p>
                      <a:pPr marL="74295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b="0" dirty="0"/>
                        <a:t>Total Deaths: Residents </a:t>
                      </a:r>
                      <a:endParaRPr lang="en-US" sz="2800" b="0" kern="1200" dirty="0">
                        <a:solidFill>
                          <a:schemeClr val="dk1"/>
                        </a:solidFill>
                        <a:effectLst/>
                        <a:latin typeface="+mn-lt"/>
                        <a:ea typeface="+mn-ea"/>
                        <a:cs typeface="+mn-cs"/>
                      </a:endParaRPr>
                    </a:p>
                    <a:p>
                      <a:pPr marL="74295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b="0" dirty="0"/>
                        <a:t>COVID-19 Deaths: Residents, Staff</a:t>
                      </a:r>
                    </a:p>
                    <a:p>
                      <a:pPr marL="0" indent="0" algn="l">
                        <a:buFont typeface="Arial" panose="020B0604020202020204" pitchFamily="34" charset="0"/>
                        <a:buNone/>
                      </a:pPr>
                      <a:endParaRPr lang="en-US" sz="2000" dirty="0"/>
                    </a:p>
                  </a:txBody>
                  <a:tcPr/>
                </a:tc>
                <a:tc>
                  <a:txBody>
                    <a:bodyPr/>
                    <a:lstStyle/>
                    <a:p>
                      <a:pPr marL="22860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800" kern="1200" dirty="0">
                          <a:solidFill>
                            <a:schemeClr val="dk1"/>
                          </a:solidFill>
                          <a:effectLst/>
                          <a:latin typeface="+mn-lt"/>
                          <a:ea typeface="+mn-ea"/>
                          <a:cs typeface="+mn-cs"/>
                        </a:rPr>
                        <a:t>2</a:t>
                      </a:r>
                      <a:r>
                        <a:rPr lang="en-US" sz="2800" kern="1200" baseline="30000" dirty="0">
                          <a:solidFill>
                            <a:schemeClr val="dk1"/>
                          </a:solidFill>
                          <a:effectLst/>
                          <a:latin typeface="+mn-lt"/>
                          <a:ea typeface="+mn-ea"/>
                          <a:cs typeface="+mn-cs"/>
                        </a:rPr>
                        <a:t>nd</a:t>
                      </a:r>
                      <a:r>
                        <a:rPr lang="en-US" sz="2800" kern="1200" dirty="0">
                          <a:solidFill>
                            <a:schemeClr val="dk1"/>
                          </a:solidFill>
                          <a:effectLst/>
                          <a:latin typeface="+mn-lt"/>
                          <a:ea typeface="+mn-ea"/>
                          <a:cs typeface="+mn-cs"/>
                        </a:rPr>
                        <a:t> day and onwards:</a:t>
                      </a:r>
                    </a:p>
                    <a:p>
                      <a:pPr marL="22860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800" kern="1200" dirty="0">
                        <a:solidFill>
                          <a:schemeClr val="dk1"/>
                        </a:solidFill>
                        <a:effectLst/>
                        <a:latin typeface="+mn-lt"/>
                        <a:ea typeface="+mn-ea"/>
                        <a:cs typeface="+mn-cs"/>
                      </a:endParaRPr>
                    </a:p>
                    <a:p>
                      <a:pPr marL="22860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800" kern="1200" dirty="0">
                          <a:solidFill>
                            <a:schemeClr val="dk1"/>
                          </a:solidFill>
                          <a:effectLst/>
                          <a:latin typeface="+mn-lt"/>
                          <a:ea typeface="+mn-ea"/>
                          <a:cs typeface="+mn-cs"/>
                        </a:rPr>
                        <a:t>only report case information that is </a:t>
                      </a:r>
                      <a:r>
                        <a:rPr lang="en-US" sz="2800" u="sng" kern="1200" dirty="0">
                          <a:solidFill>
                            <a:srgbClr val="FF0000"/>
                          </a:solidFill>
                          <a:effectLst/>
                          <a:latin typeface="+mn-lt"/>
                          <a:ea typeface="+mn-ea"/>
                          <a:cs typeface="+mn-cs"/>
                        </a:rPr>
                        <a:t>new </a:t>
                      </a:r>
                      <a:r>
                        <a:rPr lang="en-US" sz="2800" kern="1200" dirty="0">
                          <a:solidFill>
                            <a:schemeClr val="dk1"/>
                          </a:solidFill>
                          <a:effectLst/>
                          <a:latin typeface="+mn-lt"/>
                          <a:ea typeface="+mn-ea"/>
                          <a:cs typeface="+mn-cs"/>
                        </a:rPr>
                        <a:t>since the previous report</a:t>
                      </a:r>
                      <a:endParaRPr lang="en-US" sz="28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800" dirty="0"/>
                    </a:p>
                  </a:txBody>
                  <a:tcPr/>
                </a:tc>
                <a:extLst>
                  <a:ext uri="{0D108BD9-81ED-4DB2-BD59-A6C34878D82A}">
                    <a16:rowId xmlns:a16="http://schemas.microsoft.com/office/drawing/2014/main" val="793512324"/>
                  </a:ext>
                </a:extLst>
              </a:tr>
            </a:tbl>
          </a:graphicData>
        </a:graphic>
      </p:graphicFrame>
      <p:sp>
        <p:nvSpPr>
          <p:cNvPr id="2" name="Title 1">
            <a:extLst>
              <a:ext uri="{FF2B5EF4-FFF2-40B4-BE49-F238E27FC236}">
                <a16:creationId xmlns:a16="http://schemas.microsoft.com/office/drawing/2014/main" id="{CA836662-36B7-4E59-8B44-AC38E5697697}"/>
              </a:ext>
            </a:extLst>
          </p:cNvPr>
          <p:cNvSpPr>
            <a:spLocks noGrp="1"/>
          </p:cNvSpPr>
          <p:nvPr>
            <p:ph type="title"/>
          </p:nvPr>
        </p:nvSpPr>
        <p:spPr>
          <a:xfrm>
            <a:off x="753993" y="389051"/>
            <a:ext cx="10936048" cy="584785"/>
          </a:xfrm>
          <a:solidFill>
            <a:srgbClr val="44546A"/>
          </a:solidFill>
        </p:spPr>
        <p:txBody>
          <a:bodyPr>
            <a:normAutofit/>
          </a:bodyPr>
          <a:lstStyle/>
          <a:p>
            <a:pPr algn="ctr"/>
            <a:r>
              <a:rPr lang="en-US" sz="3200" dirty="0">
                <a:solidFill>
                  <a:schemeClr val="bg1"/>
                </a:solidFill>
              </a:rPr>
              <a:t>SNF Survey 2.0 – Day 1 v. Day 2 Reporting </a:t>
            </a:r>
            <a:endParaRPr lang="en-US" sz="3200" dirty="0"/>
          </a:p>
        </p:txBody>
      </p:sp>
      <p:sp>
        <p:nvSpPr>
          <p:cNvPr id="3" name="Text Placeholder 2">
            <a:extLst>
              <a:ext uri="{FF2B5EF4-FFF2-40B4-BE49-F238E27FC236}">
                <a16:creationId xmlns:a16="http://schemas.microsoft.com/office/drawing/2014/main" id="{8B5CDE27-77D0-4C42-915F-8A12993D52C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56021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3DFFC80E-ED4D-4B40-A0F0-794356CF274C}"/>
              </a:ext>
            </a:extLst>
          </p:cNvPr>
          <p:cNvGraphicFramePr>
            <a:graphicFrameLocks noGrp="1"/>
          </p:cNvGraphicFramePr>
          <p:nvPr>
            <p:extLst>
              <p:ext uri="{D42A27DB-BD31-4B8C-83A1-F6EECF244321}">
                <p14:modId xmlns:p14="http://schemas.microsoft.com/office/powerpoint/2010/main" val="639586134"/>
              </p:ext>
            </p:extLst>
          </p:nvPr>
        </p:nvGraphicFramePr>
        <p:xfrm>
          <a:off x="753993" y="1014417"/>
          <a:ext cx="10936048" cy="5809535"/>
        </p:xfrm>
        <a:graphic>
          <a:graphicData uri="http://schemas.openxmlformats.org/drawingml/2006/table">
            <a:tbl>
              <a:tblPr firstRow="1" bandRow="1">
                <a:tableStyleId>{5C22544A-7EE6-4342-B048-85BDC9FD1C3A}</a:tableStyleId>
              </a:tblPr>
              <a:tblGrid>
                <a:gridCol w="6544158">
                  <a:extLst>
                    <a:ext uri="{9D8B030D-6E8A-4147-A177-3AD203B41FA5}">
                      <a16:colId xmlns:a16="http://schemas.microsoft.com/office/drawing/2014/main" val="3940292231"/>
                    </a:ext>
                  </a:extLst>
                </a:gridCol>
                <a:gridCol w="4391890">
                  <a:extLst>
                    <a:ext uri="{9D8B030D-6E8A-4147-A177-3AD203B41FA5}">
                      <a16:colId xmlns:a16="http://schemas.microsoft.com/office/drawing/2014/main" val="2148324828"/>
                    </a:ext>
                  </a:extLst>
                </a:gridCol>
              </a:tblGrid>
              <a:tr h="1129695">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3600" dirty="0"/>
                        <a:t>DAY 1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800" dirty="0"/>
                        <a:t>(Thurs 5/14 12n - Fri 5/15 12n)</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800" b="1" kern="1200" dirty="0">
                          <a:solidFill>
                            <a:schemeClr val="dk1"/>
                          </a:solidFill>
                          <a:effectLst/>
                          <a:highlight>
                            <a:srgbClr val="FFFF00"/>
                          </a:highlight>
                          <a:latin typeface="+mn-lt"/>
                          <a:ea typeface="+mn-ea"/>
                          <a:cs typeface="+mn-cs"/>
                        </a:rPr>
                        <a:t>THURSDAY after 12n BEST</a:t>
                      </a:r>
                      <a:endParaRPr lang="en-US" sz="2800" b="1" dirty="0">
                        <a:highlight>
                          <a:srgbClr val="FFFF00"/>
                        </a:highligh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3600" dirty="0"/>
                        <a:t>Day 2 onwards</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3600" dirty="0"/>
                        <a:t>12n – 12n</a:t>
                      </a:r>
                    </a:p>
                  </a:txBody>
                  <a:tcPr/>
                </a:tc>
                <a:extLst>
                  <a:ext uri="{0D108BD9-81ED-4DB2-BD59-A6C34878D82A}">
                    <a16:rowId xmlns:a16="http://schemas.microsoft.com/office/drawing/2014/main" val="3143748246"/>
                  </a:ext>
                </a:extLst>
              </a:tr>
              <a:tr h="4316015">
                <a:tc>
                  <a:txBody>
                    <a:bodyPr/>
                    <a:lstStyle/>
                    <a:p>
                      <a:pPr marL="34290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000" kern="1200" dirty="0">
                        <a:solidFill>
                          <a:schemeClr val="dk1"/>
                        </a:solidFill>
                        <a:effectLst/>
                        <a:latin typeface="+mn-lt"/>
                        <a:ea typeface="+mn-ea"/>
                        <a:cs typeface="+mn-cs"/>
                      </a:endParaRPr>
                    </a:p>
                    <a:p>
                      <a:pPr marL="0" indent="0" algn="l">
                        <a:buFont typeface="Arial" panose="020B0604020202020204" pitchFamily="34" charset="0"/>
                        <a:buNone/>
                      </a:pPr>
                      <a:endParaRPr lang="en-US" sz="2000" dirty="0"/>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800" kern="1200" dirty="0">
                        <a:solidFill>
                          <a:schemeClr val="dk1"/>
                        </a:solidFill>
                        <a:effectLst/>
                        <a:latin typeface="+mn-lt"/>
                        <a:ea typeface="+mn-ea"/>
                        <a:cs typeface="+mn-cs"/>
                      </a:endParaRPr>
                    </a:p>
                    <a:p>
                      <a:pPr marL="22860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800" kern="1200" dirty="0">
                          <a:solidFill>
                            <a:schemeClr val="dk1"/>
                          </a:solidFill>
                          <a:effectLst/>
                          <a:latin typeface="+mn-lt"/>
                          <a:ea typeface="+mn-ea"/>
                          <a:cs typeface="+mn-cs"/>
                        </a:rPr>
                        <a:t>2</a:t>
                      </a:r>
                      <a:r>
                        <a:rPr lang="en-US" sz="2800" kern="1200" baseline="30000" dirty="0">
                          <a:solidFill>
                            <a:schemeClr val="dk1"/>
                          </a:solidFill>
                          <a:effectLst/>
                          <a:latin typeface="+mn-lt"/>
                          <a:ea typeface="+mn-ea"/>
                          <a:cs typeface="+mn-cs"/>
                        </a:rPr>
                        <a:t>nd</a:t>
                      </a:r>
                      <a:r>
                        <a:rPr lang="en-US" sz="2800" kern="1200" dirty="0">
                          <a:solidFill>
                            <a:schemeClr val="dk1"/>
                          </a:solidFill>
                          <a:effectLst/>
                          <a:latin typeface="+mn-lt"/>
                          <a:ea typeface="+mn-ea"/>
                          <a:cs typeface="+mn-cs"/>
                        </a:rPr>
                        <a:t> day and onwards:</a:t>
                      </a:r>
                    </a:p>
                    <a:p>
                      <a:pPr marL="22860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800" kern="1200" dirty="0">
                        <a:solidFill>
                          <a:schemeClr val="dk1"/>
                        </a:solidFill>
                        <a:effectLst/>
                        <a:latin typeface="+mn-lt"/>
                        <a:ea typeface="+mn-ea"/>
                        <a:cs typeface="+mn-cs"/>
                      </a:endParaRPr>
                    </a:p>
                    <a:p>
                      <a:pPr marL="22860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800" kern="1200" dirty="0">
                          <a:solidFill>
                            <a:schemeClr val="dk1"/>
                          </a:solidFill>
                          <a:effectLst/>
                          <a:latin typeface="+mn-lt"/>
                          <a:ea typeface="+mn-ea"/>
                          <a:cs typeface="+mn-cs"/>
                        </a:rPr>
                        <a:t>only report case information that is </a:t>
                      </a:r>
                      <a:r>
                        <a:rPr lang="en-US" sz="2800" u="sng" kern="1200" dirty="0">
                          <a:solidFill>
                            <a:srgbClr val="FF0000"/>
                          </a:solidFill>
                          <a:effectLst/>
                          <a:latin typeface="+mn-lt"/>
                          <a:ea typeface="+mn-ea"/>
                          <a:cs typeface="+mn-cs"/>
                        </a:rPr>
                        <a:t>new </a:t>
                      </a:r>
                      <a:r>
                        <a:rPr lang="en-US" sz="2800" kern="1200" dirty="0">
                          <a:solidFill>
                            <a:schemeClr val="dk1"/>
                          </a:solidFill>
                          <a:effectLst/>
                          <a:latin typeface="+mn-lt"/>
                          <a:ea typeface="+mn-ea"/>
                          <a:cs typeface="+mn-cs"/>
                        </a:rPr>
                        <a:t>since the previous report</a:t>
                      </a:r>
                      <a:endParaRPr lang="en-US" sz="28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800" dirty="0"/>
                    </a:p>
                  </a:txBody>
                  <a:tcPr/>
                </a:tc>
                <a:extLst>
                  <a:ext uri="{0D108BD9-81ED-4DB2-BD59-A6C34878D82A}">
                    <a16:rowId xmlns:a16="http://schemas.microsoft.com/office/drawing/2014/main" val="793512324"/>
                  </a:ext>
                </a:extLst>
              </a:tr>
            </a:tbl>
          </a:graphicData>
        </a:graphic>
      </p:graphicFrame>
      <p:grpSp>
        <p:nvGrpSpPr>
          <p:cNvPr id="7" name="Group 6" descr="Image of survey questions for Day 1">
            <a:extLst>
              <a:ext uri="{FF2B5EF4-FFF2-40B4-BE49-F238E27FC236}">
                <a16:creationId xmlns:a16="http://schemas.microsoft.com/office/drawing/2014/main" id="{C2382F5F-9050-451F-8229-C02FC4A74229}"/>
              </a:ext>
            </a:extLst>
          </p:cNvPr>
          <p:cNvGrpSpPr/>
          <p:nvPr/>
        </p:nvGrpSpPr>
        <p:grpSpPr>
          <a:xfrm>
            <a:off x="763195" y="2650643"/>
            <a:ext cx="6318610" cy="4071405"/>
            <a:chOff x="903283" y="2276032"/>
            <a:chExt cx="6318610" cy="4071405"/>
          </a:xfrm>
        </p:grpSpPr>
        <p:pic>
          <p:nvPicPr>
            <p:cNvPr id="2" name="Picture 1" descr="Image with January 1, 2020 boxed to show emphasis of cumulative data">
              <a:extLst>
                <a:ext uri="{FF2B5EF4-FFF2-40B4-BE49-F238E27FC236}">
                  <a16:creationId xmlns:a16="http://schemas.microsoft.com/office/drawing/2014/main" id="{2C1640C1-0805-48BE-A41B-7E46B29A1409}"/>
                </a:ext>
              </a:extLst>
            </p:cNvPr>
            <p:cNvPicPr>
              <a:picLocks noChangeAspect="1"/>
            </p:cNvPicPr>
            <p:nvPr/>
          </p:nvPicPr>
          <p:blipFill>
            <a:blip r:embed="rId2"/>
            <a:stretch>
              <a:fillRect/>
            </a:stretch>
          </p:blipFill>
          <p:spPr>
            <a:xfrm>
              <a:off x="903283" y="2276032"/>
              <a:ext cx="6318610" cy="4071405"/>
            </a:xfrm>
            <a:prstGeom prst="rect">
              <a:avLst/>
            </a:prstGeom>
          </p:spPr>
        </p:pic>
        <p:sp>
          <p:nvSpPr>
            <p:cNvPr id="3" name="TextBox 2">
              <a:extLst>
                <a:ext uri="{FF2B5EF4-FFF2-40B4-BE49-F238E27FC236}">
                  <a16:creationId xmlns:a16="http://schemas.microsoft.com/office/drawing/2014/main" id="{60A3E0C8-601D-4E65-A35F-7EDEE2B21B4A}"/>
                </a:ext>
              </a:extLst>
            </p:cNvPr>
            <p:cNvSpPr txBox="1"/>
            <p:nvPr/>
          </p:nvSpPr>
          <p:spPr>
            <a:xfrm>
              <a:off x="5563673" y="2892490"/>
              <a:ext cx="1508931" cy="536510"/>
            </a:xfrm>
            <a:prstGeom prst="rect">
              <a:avLst/>
            </a:prstGeom>
            <a:noFill/>
            <a:ln w="19050">
              <a:solidFill>
                <a:srgbClr val="FF0000"/>
              </a:solidFill>
            </a:ln>
          </p:spPr>
          <p:txBody>
            <a:bodyPr wrap="square" rtlCol="0">
              <a:spAutoFit/>
            </a:bodyPr>
            <a:lstStyle/>
            <a:p>
              <a:endParaRPr lang="en-US" dirty="0"/>
            </a:p>
          </p:txBody>
        </p:sp>
        <p:sp>
          <p:nvSpPr>
            <p:cNvPr id="6" name="TextBox 5">
              <a:extLst>
                <a:ext uri="{FF2B5EF4-FFF2-40B4-BE49-F238E27FC236}">
                  <a16:creationId xmlns:a16="http://schemas.microsoft.com/office/drawing/2014/main" id="{B01E37DC-AA89-4C23-9D4C-03C26E73CE1D}"/>
                </a:ext>
              </a:extLst>
            </p:cNvPr>
            <p:cNvSpPr txBox="1"/>
            <p:nvPr/>
          </p:nvSpPr>
          <p:spPr>
            <a:xfrm>
              <a:off x="4690100" y="5215943"/>
              <a:ext cx="1405900" cy="387439"/>
            </a:xfrm>
            <a:prstGeom prst="rect">
              <a:avLst/>
            </a:prstGeom>
            <a:noFill/>
            <a:ln w="19050">
              <a:solidFill>
                <a:srgbClr val="FF0000"/>
              </a:solidFill>
            </a:ln>
          </p:spPr>
          <p:txBody>
            <a:bodyPr wrap="square" rtlCol="0">
              <a:spAutoFit/>
            </a:bodyPr>
            <a:lstStyle/>
            <a:p>
              <a:endParaRPr lang="en-US" dirty="0"/>
            </a:p>
          </p:txBody>
        </p:sp>
      </p:grpSp>
      <p:sp>
        <p:nvSpPr>
          <p:cNvPr id="8" name="Title 1">
            <a:extLst>
              <a:ext uri="{FF2B5EF4-FFF2-40B4-BE49-F238E27FC236}">
                <a16:creationId xmlns:a16="http://schemas.microsoft.com/office/drawing/2014/main" id="{8C2171C2-49F1-47D3-93F4-85EBA41A0947}"/>
              </a:ext>
            </a:extLst>
          </p:cNvPr>
          <p:cNvSpPr>
            <a:spLocks noGrp="1"/>
          </p:cNvSpPr>
          <p:nvPr>
            <p:ph type="title"/>
          </p:nvPr>
        </p:nvSpPr>
        <p:spPr>
          <a:xfrm>
            <a:off x="753993" y="389051"/>
            <a:ext cx="10936048" cy="584785"/>
          </a:xfrm>
          <a:solidFill>
            <a:srgbClr val="44546A"/>
          </a:solidFill>
        </p:spPr>
        <p:txBody>
          <a:bodyPr>
            <a:normAutofit/>
          </a:bodyPr>
          <a:lstStyle/>
          <a:p>
            <a:pPr algn="ctr"/>
            <a:r>
              <a:rPr lang="en-US" sz="3200" dirty="0">
                <a:solidFill>
                  <a:schemeClr val="bg1"/>
                </a:solidFill>
              </a:rPr>
              <a:t>SNF Survey 2.0 – Day 1 v. Day 2 Reporting </a:t>
            </a:r>
            <a:endParaRPr lang="en-US" sz="3200" dirty="0"/>
          </a:p>
        </p:txBody>
      </p:sp>
    </p:spTree>
    <p:extLst>
      <p:ext uri="{BB962C8B-B14F-4D97-AF65-F5344CB8AC3E}">
        <p14:creationId xmlns:p14="http://schemas.microsoft.com/office/powerpoint/2010/main" val="4051273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B7A836F-35D0-453B-BA10-93FB26A3228F}"/>
              </a:ext>
            </a:extLst>
          </p:cNvPr>
          <p:cNvSpPr>
            <a:spLocks noGrp="1"/>
          </p:cNvSpPr>
          <p:nvPr>
            <p:ph type="title"/>
          </p:nvPr>
        </p:nvSpPr>
        <p:spPr>
          <a:xfrm>
            <a:off x="395065" y="382786"/>
            <a:ext cx="11249469" cy="1130689"/>
          </a:xfrm>
          <a:solidFill>
            <a:schemeClr val="tx2"/>
          </a:solidFill>
          <a:ln>
            <a:solidFill>
              <a:schemeClr val="tx1"/>
            </a:solidFill>
          </a:ln>
        </p:spPr>
        <p:txBody>
          <a:bodyPr>
            <a:normAutofit/>
          </a:bodyPr>
          <a:lstStyle/>
          <a:p>
            <a:pPr algn="ctr"/>
            <a:r>
              <a:rPr lang="en-US" sz="4800" dirty="0">
                <a:solidFill>
                  <a:schemeClr val="bg1"/>
                </a:solidFill>
              </a:rPr>
              <a:t>CURRENT REPORTING PERIOD</a:t>
            </a:r>
          </a:p>
        </p:txBody>
      </p:sp>
      <p:sp>
        <p:nvSpPr>
          <p:cNvPr id="2" name="Content Placeholder 1">
            <a:extLst>
              <a:ext uri="{FF2B5EF4-FFF2-40B4-BE49-F238E27FC236}">
                <a16:creationId xmlns:a16="http://schemas.microsoft.com/office/drawing/2014/main" id="{C9128214-7123-463E-8645-3387017ADD67}"/>
              </a:ext>
            </a:extLst>
          </p:cNvPr>
          <p:cNvSpPr>
            <a:spLocks noGrp="1"/>
          </p:cNvSpPr>
          <p:nvPr>
            <p:ph sz="half" idx="1"/>
          </p:nvPr>
        </p:nvSpPr>
        <p:spPr>
          <a:xfrm>
            <a:off x="914400" y="2123876"/>
            <a:ext cx="5181600" cy="4351338"/>
          </a:xfrm>
        </p:spPr>
        <p:txBody>
          <a:bodyPr>
            <a:normAutofit fontScale="70000" lnSpcReduction="20000"/>
          </a:bodyPr>
          <a:lstStyle/>
          <a:p>
            <a:r>
              <a:rPr lang="en-US" dirty="0"/>
              <a:t>The reporting period is 12n-12n, daily.  </a:t>
            </a:r>
          </a:p>
          <a:p>
            <a:pPr marL="0" indent="0">
              <a:buNone/>
            </a:pPr>
            <a:endParaRPr lang="en-US" sz="1400" dirty="0"/>
          </a:p>
          <a:p>
            <a:r>
              <a:rPr lang="en-US" dirty="0"/>
              <a:t>Select one of two options: Current Reporting Period or Last Reporting Period.  </a:t>
            </a:r>
          </a:p>
          <a:p>
            <a:pPr marL="0" indent="0">
              <a:buNone/>
            </a:pPr>
            <a:endParaRPr lang="en-US" sz="1300" dirty="0"/>
          </a:p>
          <a:p>
            <a:r>
              <a:rPr lang="en-US" dirty="0"/>
              <a:t>The Reporting Period is relative to the time the daily report is submitted, determined by whether/not it is submitted before or after 12Noon.  For example, if you complete the survey at 11am, on Monday, Monday is the Current Reporting Period.   If you complete the survey at 1pm on Monday, Tuesday is the Current Reporting Period and Monday is the Previous Reporting Period</a:t>
            </a:r>
          </a:p>
          <a:p>
            <a:pPr marL="0" indent="0">
              <a:buNone/>
            </a:pPr>
            <a:endParaRPr lang="en-US" sz="1400" dirty="0"/>
          </a:p>
          <a:p>
            <a:r>
              <a:rPr lang="en-US" dirty="0"/>
              <a:t>CDPH expects you to report once per day. </a:t>
            </a:r>
          </a:p>
          <a:p>
            <a:endParaRPr lang="en-US" dirty="0"/>
          </a:p>
        </p:txBody>
      </p:sp>
      <p:pic>
        <p:nvPicPr>
          <p:cNvPr id="7" name="Content Placeholder 9" descr="Image of Current Reported Period highlighted in the survey">
            <a:extLst>
              <a:ext uri="{FF2B5EF4-FFF2-40B4-BE49-F238E27FC236}">
                <a16:creationId xmlns:a16="http://schemas.microsoft.com/office/drawing/2014/main" id="{8B71B0E7-B112-41BA-BF6B-E98FD5120351}"/>
              </a:ext>
            </a:extLst>
          </p:cNvPr>
          <p:cNvPicPr>
            <a:picLocks noGrp="1" noChangeAspect="1"/>
          </p:cNvPicPr>
          <p:nvPr>
            <p:ph sz="half" idx="2"/>
          </p:nvPr>
        </p:nvPicPr>
        <p:blipFill>
          <a:blip r:embed="rId2"/>
          <a:stretch>
            <a:fillRect/>
          </a:stretch>
        </p:blipFill>
        <p:spPr>
          <a:xfrm>
            <a:off x="6514786" y="2386581"/>
            <a:ext cx="4496427" cy="3229426"/>
          </a:xfrm>
          <a:prstGeom prst="rect">
            <a:avLst/>
          </a:prstGeom>
          <a:ln>
            <a:solidFill>
              <a:schemeClr val="accent1"/>
            </a:solidFill>
          </a:ln>
        </p:spPr>
      </p:pic>
    </p:spTree>
    <p:extLst>
      <p:ext uri="{BB962C8B-B14F-4D97-AF65-F5344CB8AC3E}">
        <p14:creationId xmlns:p14="http://schemas.microsoft.com/office/powerpoint/2010/main" val="3088291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797AAD2-71F6-48FC-9E09-BEAD078D038F}"/>
              </a:ext>
            </a:extLst>
          </p:cNvPr>
          <p:cNvSpPr txBox="1"/>
          <p:nvPr/>
        </p:nvSpPr>
        <p:spPr>
          <a:xfrm>
            <a:off x="542442" y="1218158"/>
            <a:ext cx="11473346" cy="4924425"/>
          </a:xfrm>
          <a:prstGeom prst="rect">
            <a:avLst/>
          </a:prstGeom>
          <a:noFill/>
        </p:spPr>
        <p:txBody>
          <a:bodyPr wrap="square" rtlCol="0">
            <a:spAutoFit/>
          </a:bodyPr>
          <a:lstStyle/>
          <a:p>
            <a:pPr marL="285750" indent="-285750">
              <a:buFont typeface="Arial" panose="020B0604020202020204" pitchFamily="34" charset="0"/>
              <a:buChar char="•"/>
            </a:pPr>
            <a:r>
              <a:rPr lang="en-US" sz="2800" dirty="0"/>
              <a:t>Have your </a:t>
            </a:r>
            <a:r>
              <a:rPr lang="en-US" sz="2800" u="sng" dirty="0"/>
              <a:t>daily data </a:t>
            </a:r>
            <a:r>
              <a:rPr lang="en-US" sz="2800" dirty="0"/>
              <a:t>available.</a:t>
            </a:r>
          </a:p>
          <a:p>
            <a:pPr marL="285750" indent="-285750">
              <a:buFont typeface="Arial" panose="020B0604020202020204" pitchFamily="34" charset="0"/>
              <a:buChar char="•"/>
            </a:pPr>
            <a:r>
              <a:rPr lang="en-US" sz="2800" dirty="0"/>
              <a:t>Report at a consistent time each day.</a:t>
            </a:r>
          </a:p>
          <a:p>
            <a:pPr marL="285750" indent="-285750">
              <a:buFont typeface="Arial" panose="020B0604020202020204" pitchFamily="34" charset="0"/>
              <a:buChar char="•"/>
            </a:pPr>
            <a:r>
              <a:rPr lang="en-US" sz="2800" dirty="0"/>
              <a:t>Use Chrome, Firefox, or cell phone.  Internet Explorer is not recommended.</a:t>
            </a:r>
          </a:p>
          <a:p>
            <a:pPr marL="285750" indent="-285750">
              <a:buFont typeface="Arial" panose="020B0604020202020204" pitchFamily="34" charset="0"/>
              <a:buChar char="•"/>
            </a:pPr>
            <a:r>
              <a:rPr lang="en-US" sz="2800" dirty="0"/>
              <a:t>The survey is shorter, easier.</a:t>
            </a:r>
          </a:p>
          <a:p>
            <a:pPr marL="285750" indent="-285750">
              <a:buFont typeface="Arial" panose="020B0604020202020204" pitchFamily="34" charset="0"/>
              <a:buChar char="•"/>
            </a:pPr>
            <a:r>
              <a:rPr lang="en-US" sz="2800" dirty="0"/>
              <a:t>Built-in data validation may trigger error messages.  Adjust the data and move on to the next question.</a:t>
            </a:r>
          </a:p>
          <a:p>
            <a:pPr marL="285750" indent="-285750">
              <a:buFont typeface="Arial" panose="020B0604020202020204" pitchFamily="34" charset="0"/>
              <a:buChar char="•"/>
            </a:pPr>
            <a:r>
              <a:rPr lang="en-US" sz="2800" dirty="0"/>
              <a:t>Keep a record of what you submit.  Before clicking the SUBMIT button, you can:</a:t>
            </a:r>
          </a:p>
          <a:p>
            <a:pPr marL="742950" lvl="1" indent="-285750">
              <a:buFont typeface="Arial" panose="020B0604020202020204" pitchFamily="34" charset="0"/>
              <a:buChar char="•"/>
            </a:pPr>
            <a:r>
              <a:rPr lang="en-US" sz="2400" dirty="0"/>
              <a:t>From Chrome/Firefox browser, print the full-page survey screenshot to a PDF.</a:t>
            </a:r>
          </a:p>
          <a:p>
            <a:pPr marL="742950" lvl="1" indent="-285750">
              <a:buFont typeface="Arial" panose="020B0604020202020204" pitchFamily="34" charset="0"/>
              <a:buChar char="•"/>
            </a:pPr>
            <a:r>
              <a:rPr lang="en-US" sz="2400" dirty="0"/>
              <a:t>From iPhone/Safari, save the full-page survey screenshot to a PDF using this </a:t>
            </a:r>
            <a:r>
              <a:rPr lang="en-US" sz="2400" dirty="0">
                <a:hlinkClick r:id="rId2"/>
              </a:rPr>
              <a:t>instructional </a:t>
            </a:r>
            <a:r>
              <a:rPr lang="en-US" sz="2400" dirty="0" err="1">
                <a:hlinkClick r:id="rId2"/>
              </a:rPr>
              <a:t>youtube</a:t>
            </a:r>
            <a:r>
              <a:rPr lang="en-US" sz="2400" dirty="0">
                <a:hlinkClick r:id="rId2"/>
              </a:rPr>
              <a:t> video</a:t>
            </a:r>
            <a:r>
              <a:rPr lang="en-US" sz="2400" dirty="0"/>
              <a:t>.</a:t>
            </a:r>
          </a:p>
          <a:p>
            <a:pPr marL="285750" indent="-285750">
              <a:buFont typeface="Arial" panose="020B0604020202020204" pitchFamily="34" charset="0"/>
              <a:buChar char="•"/>
            </a:pPr>
            <a:endParaRPr lang="en-US" dirty="0"/>
          </a:p>
        </p:txBody>
      </p:sp>
      <p:sp>
        <p:nvSpPr>
          <p:cNvPr id="7" name="Title 1">
            <a:extLst>
              <a:ext uri="{FF2B5EF4-FFF2-40B4-BE49-F238E27FC236}">
                <a16:creationId xmlns:a16="http://schemas.microsoft.com/office/drawing/2014/main" id="{81A4529B-BDC6-473D-A13C-A16F957E2AF2}"/>
              </a:ext>
            </a:extLst>
          </p:cNvPr>
          <p:cNvSpPr>
            <a:spLocks noGrp="1"/>
          </p:cNvSpPr>
          <p:nvPr>
            <p:ph type="title"/>
          </p:nvPr>
        </p:nvSpPr>
        <p:spPr>
          <a:xfrm>
            <a:off x="542442" y="284530"/>
            <a:ext cx="10936048" cy="584785"/>
          </a:xfrm>
          <a:solidFill>
            <a:schemeClr val="tx2"/>
          </a:solidFill>
          <a:ln>
            <a:solidFill>
              <a:schemeClr val="tx1"/>
            </a:solidFill>
          </a:ln>
        </p:spPr>
        <p:txBody>
          <a:bodyPr>
            <a:normAutofit/>
          </a:bodyPr>
          <a:lstStyle/>
          <a:p>
            <a:pPr algn="ctr"/>
            <a:r>
              <a:rPr lang="en-US" sz="3200" dirty="0">
                <a:solidFill>
                  <a:schemeClr val="bg1"/>
                </a:solidFill>
              </a:rPr>
              <a:t>SNF Survey 2.0 – Tips and Tricks</a:t>
            </a:r>
          </a:p>
        </p:txBody>
      </p:sp>
    </p:spTree>
    <p:extLst>
      <p:ext uri="{BB962C8B-B14F-4D97-AF65-F5344CB8AC3E}">
        <p14:creationId xmlns:p14="http://schemas.microsoft.com/office/powerpoint/2010/main" val="3270043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936" y="513053"/>
            <a:ext cx="11158778" cy="1094337"/>
          </a:xfrm>
          <a:solidFill>
            <a:schemeClr val="tx2">
              <a:lumMod val="75000"/>
            </a:schemeClr>
          </a:solidFill>
          <a:ln>
            <a:solidFill>
              <a:schemeClr val="tx1"/>
            </a:solidFill>
          </a:ln>
        </p:spPr>
        <p:txBody>
          <a:bodyPr>
            <a:normAutofit/>
          </a:bodyPr>
          <a:lstStyle/>
          <a:p>
            <a:pPr algn="ctr"/>
            <a:r>
              <a:rPr lang="en-US" dirty="0">
                <a:solidFill>
                  <a:schemeClr val="bg1"/>
                </a:solidFill>
              </a:rPr>
              <a:t>Where to Find Your Facility’s Year-to-Date Total</a:t>
            </a:r>
          </a:p>
        </p:txBody>
      </p:sp>
      <p:sp>
        <p:nvSpPr>
          <p:cNvPr id="3" name="Content Placeholder 2"/>
          <p:cNvSpPr>
            <a:spLocks noGrp="1"/>
          </p:cNvSpPr>
          <p:nvPr>
            <p:ph idx="1"/>
          </p:nvPr>
        </p:nvSpPr>
        <p:spPr>
          <a:xfrm>
            <a:off x="444285" y="1944710"/>
            <a:ext cx="11533067" cy="4198513"/>
          </a:xfrm>
        </p:spPr>
        <p:txBody>
          <a:bodyPr>
            <a:normAutofit fontScale="55000" lnSpcReduction="20000"/>
          </a:bodyPr>
          <a:lstStyle/>
          <a:p>
            <a:pPr marL="0" indent="0">
              <a:buNone/>
            </a:pPr>
            <a:endParaRPr lang="en-US" sz="4900" dirty="0"/>
          </a:p>
          <a:p>
            <a:pPr marL="0" indent="0">
              <a:buNone/>
            </a:pPr>
            <a:r>
              <a:rPr lang="en-US" sz="4900" dirty="0"/>
              <a:t>The CDPH COVID-19 Daily Report List is available here:</a:t>
            </a:r>
          </a:p>
          <a:p>
            <a:pPr marL="0" indent="0">
              <a:buNone/>
            </a:pPr>
            <a:r>
              <a:rPr lang="en-US" sz="4400" dirty="0">
                <a:hlinkClick r:id="rId2"/>
              </a:rPr>
              <a:t>https://www.cdph.ca.gov/Programs/CID/DCDC/Pages/COVID-19/SNFsCOVID_19.aspx</a:t>
            </a:r>
            <a:endParaRPr lang="en-US" sz="4400" dirty="0"/>
          </a:p>
          <a:p>
            <a:pPr marL="0" indent="0">
              <a:buNone/>
            </a:pPr>
            <a:endParaRPr lang="en-US" sz="4900" dirty="0"/>
          </a:p>
          <a:p>
            <a:pPr marL="0" indent="0">
              <a:buNone/>
            </a:pPr>
            <a:r>
              <a:rPr lang="en-US" sz="4900" dirty="0"/>
              <a:t>Or – all 7 metrics on an Excel file, are here: CDPH SNF COVID-19 Web Page</a:t>
            </a:r>
          </a:p>
          <a:p>
            <a:pPr marL="0" indent="0">
              <a:buNone/>
            </a:pPr>
            <a:r>
              <a:rPr lang="en-US" sz="4400" dirty="0">
                <a:hlinkClick r:id="rId3"/>
              </a:rPr>
              <a:t>https://www.cdph.ca.gov/Programs/CHCQ/LCP/Pages/SNF-COVID-19-Daily-Reporting.aspx</a:t>
            </a:r>
            <a:endParaRPr lang="en-US" sz="4400" dirty="0"/>
          </a:p>
          <a:p>
            <a:pPr marL="0" indent="0">
              <a:buNone/>
            </a:pPr>
            <a:endParaRPr lang="en-US" sz="4900" dirty="0"/>
          </a:p>
          <a:p>
            <a:r>
              <a:rPr lang="en-US" sz="4900" dirty="0"/>
              <a:t>Remember to check this out before reporting to the CDPH Survey 2.0 for the first time.</a:t>
            </a:r>
          </a:p>
          <a:p>
            <a:endParaRPr lang="en-US" dirty="0"/>
          </a:p>
        </p:txBody>
      </p:sp>
      <p:sp>
        <p:nvSpPr>
          <p:cNvPr id="4" name="Slide Number Placeholder 3"/>
          <p:cNvSpPr>
            <a:spLocks noGrp="1"/>
          </p:cNvSpPr>
          <p:nvPr>
            <p:ph type="sldNum" sz="quarter" idx="12"/>
          </p:nvPr>
        </p:nvSpPr>
        <p:spPr/>
        <p:txBody>
          <a:bodyPr/>
          <a:lstStyle/>
          <a:p>
            <a:fld id="{AD4B0340-FEAF-4F4B-B33B-34F180C37953}" type="slidenum">
              <a:rPr lang="en-US" smtClean="0"/>
              <a:pPr/>
              <a:t>15</a:t>
            </a:fld>
            <a:endParaRPr lang="en-US" dirty="0"/>
          </a:p>
        </p:txBody>
      </p:sp>
    </p:spTree>
    <p:extLst>
      <p:ext uri="{BB962C8B-B14F-4D97-AF65-F5344CB8AC3E}">
        <p14:creationId xmlns:p14="http://schemas.microsoft.com/office/powerpoint/2010/main" val="2559978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E16FE3-0A06-422C-866E-34963DC458B4}"/>
              </a:ext>
            </a:extLst>
          </p:cNvPr>
          <p:cNvSpPr>
            <a:spLocks noGrp="1"/>
          </p:cNvSpPr>
          <p:nvPr>
            <p:ph type="title"/>
          </p:nvPr>
        </p:nvSpPr>
        <p:spPr>
          <a:xfrm>
            <a:off x="1080632" y="378228"/>
            <a:ext cx="10397856" cy="1004523"/>
          </a:xfrm>
          <a:solidFill>
            <a:schemeClr val="tx2"/>
          </a:solidFill>
          <a:ln>
            <a:solidFill>
              <a:schemeClr val="tx1"/>
            </a:solidFill>
          </a:ln>
        </p:spPr>
        <p:txBody>
          <a:bodyPr>
            <a:normAutofit/>
          </a:bodyPr>
          <a:lstStyle/>
          <a:p>
            <a:pPr algn="ctr"/>
            <a:r>
              <a:rPr lang="en-US" sz="3600" dirty="0">
                <a:solidFill>
                  <a:schemeClr val="bg1"/>
                </a:solidFill>
              </a:rPr>
              <a:t>Where is the CDPH SNF COVID-19 Survey 2.0?</a:t>
            </a:r>
          </a:p>
        </p:txBody>
      </p:sp>
      <p:sp>
        <p:nvSpPr>
          <p:cNvPr id="4" name="Slide Number Placeholder 3">
            <a:extLst>
              <a:ext uri="{FF2B5EF4-FFF2-40B4-BE49-F238E27FC236}">
                <a16:creationId xmlns:a16="http://schemas.microsoft.com/office/drawing/2014/main" id="{AD823409-73A0-4444-B5DF-58D5C48921C3}"/>
              </a:ext>
            </a:extLst>
          </p:cNvPr>
          <p:cNvSpPr>
            <a:spLocks noGrp="1"/>
          </p:cNvSpPr>
          <p:nvPr>
            <p:ph type="sldNum" sz="quarter" idx="12"/>
          </p:nvPr>
        </p:nvSpPr>
        <p:spPr/>
        <p:txBody>
          <a:bodyPr/>
          <a:lstStyle/>
          <a:p>
            <a:fld id="{AD4B0340-FEAF-4F4B-B33B-34F180C37953}" type="slidenum">
              <a:rPr lang="en-US" smtClean="0"/>
              <a:pPr/>
              <a:t>16</a:t>
            </a:fld>
            <a:endParaRPr lang="en-US" dirty="0"/>
          </a:p>
        </p:txBody>
      </p:sp>
      <p:sp>
        <p:nvSpPr>
          <p:cNvPr id="7" name="Content Placeholder 1">
            <a:extLst>
              <a:ext uri="{FF2B5EF4-FFF2-40B4-BE49-F238E27FC236}">
                <a16:creationId xmlns:a16="http://schemas.microsoft.com/office/drawing/2014/main" id="{79B6E215-E217-45C5-8157-9FED918B8008}"/>
              </a:ext>
            </a:extLst>
          </p:cNvPr>
          <p:cNvSpPr>
            <a:spLocks noGrp="1"/>
          </p:cNvSpPr>
          <p:nvPr>
            <p:ph idx="1"/>
          </p:nvPr>
        </p:nvSpPr>
        <p:spPr>
          <a:xfrm>
            <a:off x="1080632" y="2348578"/>
            <a:ext cx="10397857" cy="3041945"/>
          </a:xfrm>
        </p:spPr>
        <p:txBody>
          <a:bodyPr anchor="ctr">
            <a:noAutofit/>
          </a:bodyPr>
          <a:lstStyle/>
          <a:p>
            <a:r>
              <a:rPr lang="en-US" b="1" dirty="0"/>
              <a:t>Where is CDPH survey 2.0?</a:t>
            </a:r>
          </a:p>
          <a:p>
            <a:pPr marL="0" indent="0">
              <a:buNone/>
            </a:pPr>
            <a:r>
              <a:rPr lang="en-US" dirty="0"/>
              <a:t>	</a:t>
            </a:r>
            <a:r>
              <a:rPr lang="en-US" dirty="0">
                <a:hlinkClick r:id="rId3"/>
              </a:rPr>
              <a:t>CDPH SNF COVID-19 Survey</a:t>
            </a:r>
            <a:endParaRPr lang="en-US" dirty="0"/>
          </a:p>
          <a:p>
            <a:pPr marL="457200" lvl="1" indent="0">
              <a:buNone/>
            </a:pPr>
            <a:r>
              <a:rPr lang="en-US" sz="2800" dirty="0"/>
              <a:t>More information about the survey can be found at:</a:t>
            </a:r>
          </a:p>
          <a:p>
            <a:pPr marL="0" indent="0">
              <a:buNone/>
            </a:pPr>
            <a:r>
              <a:rPr lang="en-US" dirty="0"/>
              <a:t>	</a:t>
            </a:r>
            <a:r>
              <a:rPr lang="en-US" dirty="0">
                <a:hlinkClick r:id="rId4"/>
              </a:rPr>
              <a:t>CDPH SNF COVID-19 Web Page</a:t>
            </a:r>
            <a:endParaRPr lang="en-US" dirty="0"/>
          </a:p>
          <a:p>
            <a:pPr marL="0" indent="0">
              <a:buNone/>
            </a:pPr>
            <a:endParaRPr lang="en-US" dirty="0"/>
          </a:p>
          <a:p>
            <a:r>
              <a:rPr lang="en-US" b="1" dirty="0"/>
              <a:t>Is there training available for CDPH survey 2.0?</a:t>
            </a:r>
          </a:p>
          <a:p>
            <a:r>
              <a:rPr lang="en-US" dirty="0"/>
              <a:t>A link to this video recorded training will post on the CDPH web page in approximately one week.</a:t>
            </a:r>
          </a:p>
        </p:txBody>
      </p:sp>
    </p:spTree>
    <p:extLst>
      <p:ext uri="{BB962C8B-B14F-4D97-AF65-F5344CB8AC3E}">
        <p14:creationId xmlns:p14="http://schemas.microsoft.com/office/powerpoint/2010/main" val="941647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A314B45-FFE1-4A11-AC23-9787B62E9293}"/>
              </a:ext>
            </a:extLst>
          </p:cNvPr>
          <p:cNvSpPr>
            <a:spLocks noGrp="1"/>
          </p:cNvSpPr>
          <p:nvPr>
            <p:ph type="sldNum" sz="quarter" idx="12"/>
          </p:nvPr>
        </p:nvSpPr>
        <p:spPr/>
        <p:txBody>
          <a:bodyPr/>
          <a:lstStyle/>
          <a:p>
            <a:fld id="{AD4B0340-FEAF-4F4B-B33B-34F180C37953}" type="slidenum">
              <a:rPr lang="en-US" smtClean="0"/>
              <a:pPr/>
              <a:t>17</a:t>
            </a:fld>
            <a:endParaRPr lang="en-US" dirty="0"/>
          </a:p>
        </p:txBody>
      </p:sp>
      <p:pic>
        <p:nvPicPr>
          <p:cNvPr id="2" name="Picture 1" descr="Post it note with &quot;Thank You&quo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6375" y="1966177"/>
            <a:ext cx="9239250" cy="4286250"/>
          </a:xfrm>
          <a:prstGeom prst="rect">
            <a:avLst/>
          </a:prstGeom>
        </p:spPr>
      </p:pic>
      <p:sp>
        <p:nvSpPr>
          <p:cNvPr id="6" name="Content Placeholder 5">
            <a:extLst>
              <a:ext uri="{FF2B5EF4-FFF2-40B4-BE49-F238E27FC236}">
                <a16:creationId xmlns:a16="http://schemas.microsoft.com/office/drawing/2014/main" id="{1EF3C52C-8427-43B2-9A0C-6BEC9B3C33BE}"/>
              </a:ext>
            </a:extLst>
          </p:cNvPr>
          <p:cNvSpPr>
            <a:spLocks noGrp="1"/>
          </p:cNvSpPr>
          <p:nvPr>
            <p:ph idx="1"/>
          </p:nvPr>
        </p:nvSpPr>
        <p:spPr>
          <a:xfrm>
            <a:off x="764628" y="406728"/>
            <a:ext cx="10515600" cy="4351338"/>
          </a:xfrm>
        </p:spPr>
        <p:txBody>
          <a:bodyPr/>
          <a:lstStyle/>
          <a:p>
            <a:pPr marL="0" indent="0" algn="ctr">
              <a:buNone/>
            </a:pPr>
            <a:r>
              <a:rPr lang="en-US" dirty="0"/>
              <a:t>If you have any questions, contact your CDPH district office SPOC </a:t>
            </a:r>
          </a:p>
          <a:p>
            <a:pPr marL="0" indent="0" algn="ctr">
              <a:buNone/>
            </a:pPr>
            <a:r>
              <a:rPr lang="en-US" dirty="0"/>
              <a:t>or send an email to:</a:t>
            </a:r>
          </a:p>
          <a:p>
            <a:pPr marL="0" indent="0" algn="ctr">
              <a:buNone/>
            </a:pPr>
            <a:r>
              <a:rPr lang="en-US" dirty="0"/>
              <a:t>COVID-19SNFSURVEY@CDPH.CA.GOV</a:t>
            </a:r>
          </a:p>
        </p:txBody>
      </p:sp>
      <p:sp>
        <p:nvSpPr>
          <p:cNvPr id="7" name="Title 6" hidden="1">
            <a:extLst>
              <a:ext uri="{FF2B5EF4-FFF2-40B4-BE49-F238E27FC236}">
                <a16:creationId xmlns:a16="http://schemas.microsoft.com/office/drawing/2014/main" id="{AC49F64E-CBDF-407E-8303-C724C2444275}"/>
              </a:ext>
            </a:extLst>
          </p:cNvPr>
          <p:cNvSpPr>
            <a:spLocks noGrp="1"/>
          </p:cNvSpPr>
          <p:nvPr>
            <p:ph type="title"/>
          </p:nvPr>
        </p:nvSpPr>
        <p:spPr>
          <a:xfrm>
            <a:off x="150373" y="113844"/>
            <a:ext cx="1375654" cy="1094337"/>
          </a:xfrm>
        </p:spPr>
        <p:txBody>
          <a:bodyPr>
            <a:normAutofit/>
          </a:bodyPr>
          <a:lstStyle/>
          <a:p>
            <a:r>
              <a:rPr lang="en-US" sz="1600" dirty="0">
                <a:solidFill>
                  <a:schemeClr val="bg1"/>
                </a:solidFill>
              </a:rPr>
              <a:t>Thank You</a:t>
            </a:r>
          </a:p>
        </p:txBody>
      </p:sp>
    </p:spTree>
    <p:extLst>
      <p:ext uri="{BB962C8B-B14F-4D97-AF65-F5344CB8AC3E}">
        <p14:creationId xmlns:p14="http://schemas.microsoft.com/office/powerpoint/2010/main" val="110009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D823409-73A0-4444-B5DF-58D5C48921C3}"/>
              </a:ext>
            </a:extLst>
          </p:cNvPr>
          <p:cNvSpPr>
            <a:spLocks noGrp="1"/>
          </p:cNvSpPr>
          <p:nvPr>
            <p:ph type="sldNum" sz="quarter" idx="12"/>
          </p:nvPr>
        </p:nvSpPr>
        <p:spPr/>
        <p:txBody>
          <a:bodyPr/>
          <a:lstStyle/>
          <a:p>
            <a:fld id="{AD4B0340-FEAF-4F4B-B33B-34F180C37953}" type="slidenum">
              <a:rPr lang="en-US" smtClean="0"/>
              <a:pPr/>
              <a:t>2</a:t>
            </a:fld>
            <a:endParaRPr lang="en-US" dirty="0"/>
          </a:p>
        </p:txBody>
      </p:sp>
      <p:sp>
        <p:nvSpPr>
          <p:cNvPr id="7" name="Content Placeholder 1">
            <a:extLst>
              <a:ext uri="{FF2B5EF4-FFF2-40B4-BE49-F238E27FC236}">
                <a16:creationId xmlns:a16="http://schemas.microsoft.com/office/drawing/2014/main" id="{79B6E215-E217-45C5-8157-9FED918B8008}"/>
              </a:ext>
            </a:extLst>
          </p:cNvPr>
          <p:cNvSpPr>
            <a:spLocks noGrp="1"/>
          </p:cNvSpPr>
          <p:nvPr>
            <p:ph idx="1"/>
          </p:nvPr>
        </p:nvSpPr>
        <p:spPr>
          <a:xfrm>
            <a:off x="566514" y="1294423"/>
            <a:ext cx="11473086" cy="4926561"/>
          </a:xfrm>
        </p:spPr>
        <p:txBody>
          <a:bodyPr anchor="ctr">
            <a:normAutofit/>
          </a:bodyPr>
          <a:lstStyle/>
          <a:p>
            <a:pPr marL="0" indent="0">
              <a:buNone/>
            </a:pPr>
            <a:endParaRPr lang="en-US" sz="100" dirty="0"/>
          </a:p>
          <a:p>
            <a:r>
              <a:rPr lang="en-US" dirty="0"/>
              <a:t>Provide data to monitor the impact of COVID-19 in SNFs in California.</a:t>
            </a:r>
          </a:p>
          <a:p>
            <a:r>
              <a:rPr lang="en-US" dirty="0"/>
              <a:t>Help the State of California/CDPH help you manage COVID-19 cases in your facility (respond to your staffing and supply needs.)</a:t>
            </a:r>
          </a:p>
          <a:p>
            <a:pPr marL="0" indent="0">
              <a:buNone/>
            </a:pPr>
            <a:endParaRPr lang="en-US" sz="1100" dirty="0"/>
          </a:p>
          <a:p>
            <a:pPr marL="0" indent="0">
              <a:buNone/>
            </a:pPr>
            <a:r>
              <a:rPr lang="en-US" dirty="0"/>
              <a:t>Transition to Survey 2.0 on May 14 in order to:</a:t>
            </a:r>
          </a:p>
          <a:p>
            <a:pPr marL="0" indent="0">
              <a:buNone/>
            </a:pPr>
            <a:endParaRPr lang="en-US" sz="1400" dirty="0"/>
          </a:p>
          <a:p>
            <a:r>
              <a:rPr lang="en-US" dirty="0"/>
              <a:t>Fulfill submission requirements at both Federal (CMS/CDC/NHSN) and state (CDPH) levels in a consistent manner.</a:t>
            </a:r>
          </a:p>
          <a:p>
            <a:pPr marL="0" indent="0">
              <a:buNone/>
            </a:pPr>
            <a:endParaRPr lang="en-US" sz="1400" dirty="0"/>
          </a:p>
          <a:p>
            <a:r>
              <a:rPr lang="en-US" dirty="0"/>
              <a:t>Reduce duplicate data entry - CDPH uploads data to NHSN on your behalf.</a:t>
            </a:r>
          </a:p>
          <a:p>
            <a:endParaRPr lang="en-US" sz="1000" dirty="0"/>
          </a:p>
        </p:txBody>
      </p:sp>
      <p:sp>
        <p:nvSpPr>
          <p:cNvPr id="3" name="Title 2">
            <a:extLst>
              <a:ext uri="{FF2B5EF4-FFF2-40B4-BE49-F238E27FC236}">
                <a16:creationId xmlns:a16="http://schemas.microsoft.com/office/drawing/2014/main" id="{C7E16FE3-0A06-422C-866E-34963DC458B4}"/>
              </a:ext>
            </a:extLst>
          </p:cNvPr>
          <p:cNvSpPr>
            <a:spLocks noGrp="1"/>
          </p:cNvSpPr>
          <p:nvPr>
            <p:ph type="title"/>
          </p:nvPr>
        </p:nvSpPr>
        <p:spPr>
          <a:xfrm>
            <a:off x="566514" y="128016"/>
            <a:ext cx="11169167" cy="1031041"/>
          </a:xfrm>
          <a:solidFill>
            <a:schemeClr val="tx2"/>
          </a:solidFill>
          <a:ln>
            <a:solidFill>
              <a:schemeClr val="tx1"/>
            </a:solidFill>
          </a:ln>
        </p:spPr>
        <p:txBody>
          <a:bodyPr>
            <a:normAutofit/>
          </a:bodyPr>
          <a:lstStyle/>
          <a:p>
            <a:pPr algn="ctr"/>
            <a:r>
              <a:rPr lang="en-US" sz="3600" dirty="0">
                <a:solidFill>
                  <a:schemeClr val="bg1"/>
                </a:solidFill>
              </a:rPr>
              <a:t>Benefits of SNF COVID-19 Reporting</a:t>
            </a:r>
            <a:endParaRPr lang="en-US" sz="2000" dirty="0">
              <a:solidFill>
                <a:schemeClr val="bg1"/>
              </a:solidFill>
            </a:endParaRPr>
          </a:p>
        </p:txBody>
      </p:sp>
    </p:spTree>
    <p:extLst>
      <p:ext uri="{BB962C8B-B14F-4D97-AF65-F5344CB8AC3E}">
        <p14:creationId xmlns:p14="http://schemas.microsoft.com/office/powerpoint/2010/main" val="1869794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hidden="1">
            <a:extLst>
              <a:ext uri="{FF2B5EF4-FFF2-40B4-BE49-F238E27FC236}">
                <a16:creationId xmlns:a16="http://schemas.microsoft.com/office/drawing/2014/main" id="{8A314B45-FFE1-4A11-AC23-9787B62E9293}"/>
              </a:ext>
            </a:extLst>
          </p:cNvPr>
          <p:cNvSpPr>
            <a:spLocks noGrp="1"/>
          </p:cNvSpPr>
          <p:nvPr>
            <p:ph type="sldNum" sz="quarter" idx="12"/>
          </p:nvPr>
        </p:nvSpPr>
        <p:spPr/>
        <p:txBody>
          <a:bodyPr/>
          <a:lstStyle/>
          <a:p>
            <a:fld id="{AD4B0340-FEAF-4F4B-B33B-34F180C37953}" type="slidenum">
              <a:rPr lang="en-US" smtClean="0"/>
              <a:pPr/>
              <a:t>3</a:t>
            </a:fld>
            <a:endParaRPr lang="en-US" dirty="0"/>
          </a:p>
        </p:txBody>
      </p:sp>
      <p:sp>
        <p:nvSpPr>
          <p:cNvPr id="7" name="Rectangle 6">
            <a:extLst>
              <a:ext uri="{C183D7F6-B498-43B3-948B-1728B52AA6E4}">
                <adec:decorative xmlns:adec="http://schemas.microsoft.com/office/drawing/2017/decorative" val="1"/>
              </a:ext>
            </a:extLst>
          </p:cNvPr>
          <p:cNvSpPr/>
          <p:nvPr/>
        </p:nvSpPr>
        <p:spPr>
          <a:xfrm>
            <a:off x="311072" y="5951349"/>
            <a:ext cx="2478623" cy="77012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148001001"/>
              </p:ext>
            </p:extLst>
          </p:nvPr>
        </p:nvGraphicFramePr>
        <p:xfrm>
          <a:off x="542442" y="869315"/>
          <a:ext cx="10967049" cy="5813994"/>
        </p:xfrm>
        <a:graphic>
          <a:graphicData uri="http://schemas.openxmlformats.org/drawingml/2006/table">
            <a:tbl>
              <a:tblPr firstRow="1" bandRow="1">
                <a:tableStyleId>{5C22544A-7EE6-4342-B048-85BDC9FD1C3A}</a:tableStyleId>
              </a:tblPr>
              <a:tblGrid>
                <a:gridCol w="3685526">
                  <a:extLst>
                    <a:ext uri="{9D8B030D-6E8A-4147-A177-3AD203B41FA5}">
                      <a16:colId xmlns:a16="http://schemas.microsoft.com/office/drawing/2014/main" val="3940292231"/>
                    </a:ext>
                  </a:extLst>
                </a:gridCol>
                <a:gridCol w="3375990">
                  <a:extLst>
                    <a:ext uri="{9D8B030D-6E8A-4147-A177-3AD203B41FA5}">
                      <a16:colId xmlns:a16="http://schemas.microsoft.com/office/drawing/2014/main" val="1424108374"/>
                    </a:ext>
                  </a:extLst>
                </a:gridCol>
                <a:gridCol w="3905533">
                  <a:extLst>
                    <a:ext uri="{9D8B030D-6E8A-4147-A177-3AD203B41FA5}">
                      <a16:colId xmlns:a16="http://schemas.microsoft.com/office/drawing/2014/main" val="2148324828"/>
                    </a:ext>
                  </a:extLst>
                </a:gridCol>
              </a:tblGrid>
              <a:tr h="8373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t>Reporting Period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t>Current Survey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t>Survey 2.0</a:t>
                      </a:r>
                    </a:p>
                  </a:txBody>
                  <a:tcPr/>
                </a:tc>
                <a:extLst>
                  <a:ext uri="{0D108BD9-81ED-4DB2-BD59-A6C34878D82A}">
                    <a16:rowId xmlns:a16="http://schemas.microsoft.com/office/drawing/2014/main" val="3143748246"/>
                  </a:ext>
                </a:extLst>
              </a:tr>
              <a:tr h="657108">
                <a:tc>
                  <a:txBody>
                    <a:bodyPr/>
                    <a:lstStyle/>
                    <a:p>
                      <a:pPr algn="l"/>
                      <a:r>
                        <a:rPr lang="en-US" sz="2000" kern="1200" dirty="0">
                          <a:solidFill>
                            <a:schemeClr val="dk1"/>
                          </a:solidFill>
                          <a:effectLst/>
                          <a:latin typeface="+mn-lt"/>
                          <a:ea typeface="+mn-ea"/>
                          <a:cs typeface="+mn-cs"/>
                        </a:rPr>
                        <a:t>Wednesday 5/13 </a:t>
                      </a:r>
                      <a:r>
                        <a:rPr lang="en-US" sz="2000" kern="1200" baseline="0" dirty="0">
                          <a:solidFill>
                            <a:schemeClr val="dk1"/>
                          </a:solidFill>
                          <a:effectLst/>
                          <a:latin typeface="+mn-lt"/>
                          <a:ea typeface="+mn-ea"/>
                          <a:cs typeface="+mn-cs"/>
                        </a:rPr>
                        <a:t> from </a:t>
                      </a:r>
                      <a:r>
                        <a:rPr lang="en-US" sz="2000" kern="1200" dirty="0">
                          <a:solidFill>
                            <a:schemeClr val="dk1"/>
                          </a:solidFill>
                          <a:effectLst/>
                          <a:latin typeface="+mn-lt"/>
                          <a:ea typeface="+mn-ea"/>
                          <a:cs typeface="+mn-cs"/>
                        </a:rPr>
                        <a:t>12 noon to Thursday  5/14 12 noon</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Use Current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(Wed 12N – Thurs 12N)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kern="1200" baseline="0" dirty="0">
                          <a:solidFill>
                            <a:schemeClr val="dk1"/>
                          </a:solidFill>
                          <a:effectLst/>
                          <a:latin typeface="+mn-lt"/>
                          <a:ea typeface="+mn-ea"/>
                          <a:cs typeface="+mn-cs"/>
                        </a:rPr>
                        <a:t>Disabled</a:t>
                      </a:r>
                      <a:endParaRPr lang="en-US" sz="2000" dirty="0"/>
                    </a:p>
                  </a:txBody>
                  <a:tcPr/>
                </a:tc>
                <a:extLst>
                  <a:ext uri="{0D108BD9-81ED-4DB2-BD59-A6C34878D82A}">
                    <a16:rowId xmlns:a16="http://schemas.microsoft.com/office/drawing/2014/main" val="3092310777"/>
                  </a:ext>
                </a:extLst>
              </a:tr>
              <a:tr h="1485635">
                <a:tc>
                  <a:txBody>
                    <a:bodyPr/>
                    <a:lstStyle/>
                    <a:p>
                      <a:pPr algn="l"/>
                      <a:r>
                        <a:rPr lang="en-US" sz="2000" kern="1200" dirty="0">
                          <a:solidFill>
                            <a:schemeClr val="dk1"/>
                          </a:solidFill>
                          <a:effectLst/>
                          <a:latin typeface="+mn-lt"/>
                          <a:ea typeface="+mn-ea"/>
                          <a:cs typeface="+mn-cs"/>
                        </a:rPr>
                        <a:t>Thursday 5/14 at 12 noon to </a:t>
                      </a:r>
                    </a:p>
                    <a:p>
                      <a:pPr algn="l"/>
                      <a:r>
                        <a:rPr lang="en-US" sz="2000" kern="1200" dirty="0">
                          <a:solidFill>
                            <a:schemeClr val="dk1"/>
                          </a:solidFill>
                          <a:effectLst/>
                          <a:latin typeface="+mn-lt"/>
                          <a:ea typeface="+mn-ea"/>
                          <a:cs typeface="+mn-cs"/>
                        </a:rPr>
                        <a:t>Friday 5/15 at 12 noon</a:t>
                      </a:r>
                    </a:p>
                    <a:p>
                      <a:pPr algn="l"/>
                      <a:endParaRPr lang="en-US" sz="1000" kern="1200" dirty="0">
                        <a:solidFill>
                          <a:schemeClr val="dk1"/>
                        </a:solidFill>
                        <a:effectLst/>
                        <a:latin typeface="+mn-lt"/>
                        <a:ea typeface="+mn-ea"/>
                        <a:cs typeface="+mn-cs"/>
                      </a:endParaRPr>
                    </a:p>
                    <a:p>
                      <a:pPr algn="l"/>
                      <a:r>
                        <a:rPr lang="en-US" sz="2000" b="1" kern="1200" dirty="0">
                          <a:solidFill>
                            <a:schemeClr val="dk1"/>
                          </a:solidFill>
                          <a:effectLst/>
                          <a:highlight>
                            <a:srgbClr val="FFFF00"/>
                          </a:highlight>
                          <a:latin typeface="+mn-lt"/>
                          <a:ea typeface="+mn-ea"/>
                          <a:cs typeface="+mn-cs"/>
                        </a:rPr>
                        <a:t>THURSDAY after </a:t>
                      </a:r>
                      <a:r>
                        <a:rPr lang="en-US" sz="2000" b="1" kern="1200" dirty="0" err="1">
                          <a:solidFill>
                            <a:schemeClr val="dk1"/>
                          </a:solidFill>
                          <a:effectLst/>
                          <a:highlight>
                            <a:srgbClr val="FFFF00"/>
                          </a:highlight>
                          <a:latin typeface="+mn-lt"/>
                          <a:ea typeface="+mn-ea"/>
                          <a:cs typeface="+mn-cs"/>
                        </a:rPr>
                        <a:t>12n</a:t>
                      </a:r>
                      <a:r>
                        <a:rPr lang="en-US" sz="2000" b="1" kern="1200" dirty="0">
                          <a:solidFill>
                            <a:schemeClr val="dk1"/>
                          </a:solidFill>
                          <a:effectLst/>
                          <a:highlight>
                            <a:srgbClr val="FFFF00"/>
                          </a:highlight>
                          <a:latin typeface="+mn-lt"/>
                          <a:ea typeface="+mn-ea"/>
                          <a:cs typeface="+mn-cs"/>
                        </a:rPr>
                        <a:t> BEST, instead of Friday AM</a:t>
                      </a:r>
                      <a:endParaRPr lang="en-US" sz="2000" b="1" dirty="0">
                        <a:highlight>
                          <a:srgbClr val="FFFF00"/>
                        </a:highligh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Disabled</a:t>
                      </a:r>
                    </a:p>
                    <a:p>
                      <a:pPr algn="ct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kern="1200" baseline="0" dirty="0">
                          <a:solidFill>
                            <a:schemeClr val="dk1"/>
                          </a:solidFill>
                          <a:effectLst/>
                          <a:highlight>
                            <a:srgbClr val="00FFFF"/>
                          </a:highlight>
                          <a:latin typeface="+mn-lt"/>
                          <a:ea typeface="+mn-ea"/>
                          <a:cs typeface="+mn-cs"/>
                        </a:rPr>
                        <a:t> Use 2.0 </a:t>
                      </a:r>
                      <a:r>
                        <a:rPr lang="en-US" sz="2000" kern="1200" baseline="0" dirty="0">
                          <a:solidFill>
                            <a:schemeClr val="dk1"/>
                          </a:solidFill>
                          <a:effectLst/>
                          <a:latin typeface="+mn-lt"/>
                          <a:ea typeface="+mn-ea"/>
                          <a:cs typeface="+mn-cs"/>
                        </a:rPr>
                        <a:t>(Thurs 12N – Fri 12N)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effectLst/>
                          <a:highlight>
                            <a:srgbClr val="00FFFF"/>
                          </a:highlight>
                          <a:latin typeface="+mn-lt"/>
                          <a:ea typeface="+mn-ea"/>
                          <a:cs typeface="+mn-cs"/>
                        </a:rPr>
                        <a:t>1</a:t>
                      </a:r>
                      <a:r>
                        <a:rPr lang="en-US" sz="2000" kern="1200" baseline="30000" dirty="0">
                          <a:solidFill>
                            <a:schemeClr val="dk1"/>
                          </a:solidFill>
                          <a:effectLst/>
                          <a:highlight>
                            <a:srgbClr val="00FFFF"/>
                          </a:highlight>
                          <a:latin typeface="+mn-lt"/>
                          <a:ea typeface="+mn-ea"/>
                          <a:cs typeface="+mn-cs"/>
                        </a:rPr>
                        <a:t>st</a:t>
                      </a:r>
                      <a:r>
                        <a:rPr lang="en-US" sz="2000" kern="1200" dirty="0">
                          <a:solidFill>
                            <a:schemeClr val="dk1"/>
                          </a:solidFill>
                          <a:effectLst/>
                          <a:highlight>
                            <a:srgbClr val="00FFFF"/>
                          </a:highlight>
                          <a:latin typeface="+mn-lt"/>
                          <a:ea typeface="+mn-ea"/>
                          <a:cs typeface="+mn-cs"/>
                        </a:rPr>
                        <a:t> day: </a:t>
                      </a:r>
                      <a:r>
                        <a:rPr lang="en-US" sz="2000" kern="1200" dirty="0">
                          <a:solidFill>
                            <a:schemeClr val="dk1"/>
                          </a:solidFill>
                          <a:effectLst/>
                          <a:latin typeface="+mn-lt"/>
                          <a:ea typeface="+mn-ea"/>
                          <a:cs typeface="+mn-cs"/>
                        </a:rPr>
                        <a:t>Report </a:t>
                      </a:r>
                      <a:r>
                        <a:rPr lang="en-US" sz="2000" u="sng" kern="1200" dirty="0">
                          <a:solidFill>
                            <a:srgbClr val="FF0000"/>
                          </a:solidFill>
                          <a:effectLst/>
                          <a:latin typeface="+mn-lt"/>
                          <a:ea typeface="+mn-ea"/>
                          <a:cs typeface="+mn-cs"/>
                        </a:rPr>
                        <a:t>cumulative</a:t>
                      </a:r>
                      <a:r>
                        <a:rPr lang="en-US" sz="2000" kern="1200" dirty="0">
                          <a:solidFill>
                            <a:schemeClr val="dk1"/>
                          </a:solidFill>
                          <a:effectLst/>
                          <a:latin typeface="+mn-lt"/>
                          <a:ea typeface="+mn-ea"/>
                          <a:cs typeface="+mn-cs"/>
                        </a:rPr>
                        <a:t> case information from January 1, 2020 through May 15, 2020 </a:t>
                      </a:r>
                      <a:endParaRPr lang="en-US" sz="2000" dirty="0"/>
                    </a:p>
                  </a:txBody>
                  <a:tcPr/>
                </a:tc>
                <a:extLst>
                  <a:ext uri="{0D108BD9-81ED-4DB2-BD59-A6C34878D82A}">
                    <a16:rowId xmlns:a16="http://schemas.microsoft.com/office/drawing/2014/main" val="793512324"/>
                  </a:ext>
                </a:extLst>
              </a:tr>
              <a:tr h="1628485">
                <a:tc>
                  <a:txBody>
                    <a:bodyPr/>
                    <a:lstStyle/>
                    <a:p>
                      <a:pPr algn="l"/>
                      <a:r>
                        <a:rPr lang="en-US" sz="2000" kern="1200" dirty="0">
                          <a:solidFill>
                            <a:schemeClr val="dk1"/>
                          </a:solidFill>
                          <a:effectLst/>
                          <a:latin typeface="+mn-lt"/>
                          <a:ea typeface="+mn-ea"/>
                          <a:cs typeface="+mn-cs"/>
                        </a:rPr>
                        <a:t>Friday 5/15 at</a:t>
                      </a:r>
                      <a:r>
                        <a:rPr lang="en-US" sz="2000" kern="1200" baseline="0" dirty="0">
                          <a:solidFill>
                            <a:schemeClr val="dk1"/>
                          </a:solidFill>
                          <a:effectLst/>
                          <a:latin typeface="+mn-lt"/>
                          <a:ea typeface="+mn-ea"/>
                          <a:cs typeface="+mn-cs"/>
                        </a:rPr>
                        <a:t> </a:t>
                      </a:r>
                      <a:r>
                        <a:rPr lang="en-US" sz="2000" kern="1200" dirty="0">
                          <a:solidFill>
                            <a:schemeClr val="dk1"/>
                          </a:solidFill>
                          <a:effectLst/>
                          <a:latin typeface="+mn-lt"/>
                          <a:ea typeface="+mn-ea"/>
                          <a:cs typeface="+mn-cs"/>
                        </a:rPr>
                        <a:t>12 noon to </a:t>
                      </a:r>
                    </a:p>
                    <a:p>
                      <a:pPr algn="l"/>
                      <a:r>
                        <a:rPr lang="en-US" sz="2000" kern="1200" dirty="0">
                          <a:solidFill>
                            <a:schemeClr val="dk1"/>
                          </a:solidFill>
                          <a:effectLst/>
                          <a:latin typeface="+mn-lt"/>
                          <a:ea typeface="+mn-ea"/>
                          <a:cs typeface="+mn-cs"/>
                        </a:rPr>
                        <a:t>Saturday 5/16 </a:t>
                      </a:r>
                      <a:r>
                        <a:rPr lang="en-US" sz="2000" kern="1200" baseline="0" dirty="0">
                          <a:solidFill>
                            <a:schemeClr val="dk1"/>
                          </a:solidFill>
                          <a:effectLst/>
                          <a:latin typeface="+mn-lt"/>
                          <a:ea typeface="+mn-ea"/>
                          <a:cs typeface="+mn-cs"/>
                        </a:rPr>
                        <a:t>at 12 noon</a:t>
                      </a:r>
                    </a:p>
                    <a:p>
                      <a:pPr algn="l"/>
                      <a:endParaRPr lang="en-US" sz="180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kern="1200" dirty="0">
                          <a:solidFill>
                            <a:schemeClr val="dk1"/>
                          </a:solidFill>
                          <a:effectLst/>
                          <a:highlight>
                            <a:srgbClr val="FFFF00"/>
                          </a:highlight>
                          <a:latin typeface="+mn-lt"/>
                          <a:ea typeface="+mn-ea"/>
                          <a:cs typeface="+mn-cs"/>
                        </a:rPr>
                        <a:t>FRIDAY after </a:t>
                      </a:r>
                      <a:r>
                        <a:rPr lang="en-US" sz="2000" b="1" kern="1200" dirty="0" err="1">
                          <a:solidFill>
                            <a:schemeClr val="dk1"/>
                          </a:solidFill>
                          <a:effectLst/>
                          <a:highlight>
                            <a:srgbClr val="FFFF00"/>
                          </a:highlight>
                          <a:latin typeface="+mn-lt"/>
                          <a:ea typeface="+mn-ea"/>
                          <a:cs typeface="+mn-cs"/>
                        </a:rPr>
                        <a:t>12n</a:t>
                      </a:r>
                      <a:r>
                        <a:rPr lang="en-US" sz="2000" b="1" kern="1200" dirty="0">
                          <a:solidFill>
                            <a:schemeClr val="dk1"/>
                          </a:solidFill>
                          <a:effectLst/>
                          <a:highlight>
                            <a:srgbClr val="FFFF00"/>
                          </a:highlight>
                          <a:latin typeface="+mn-lt"/>
                          <a:ea typeface="+mn-ea"/>
                          <a:cs typeface="+mn-cs"/>
                        </a:rPr>
                        <a:t> BEST, for instead of SAT 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Disabled</a:t>
                      </a:r>
                    </a:p>
                    <a:p>
                      <a:pPr algn="ctr"/>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baseline="0" dirty="0">
                          <a:solidFill>
                            <a:schemeClr val="dk1"/>
                          </a:solidFill>
                          <a:effectLst/>
                          <a:highlight>
                            <a:srgbClr val="00FFFF"/>
                          </a:highlight>
                          <a:latin typeface="+mn-lt"/>
                          <a:ea typeface="+mn-ea"/>
                          <a:cs typeface="+mn-cs"/>
                        </a:rPr>
                        <a:t>Use 2.0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effectLst/>
                          <a:latin typeface="+mn-lt"/>
                          <a:ea typeface="+mn-ea"/>
                          <a:cs typeface="+mn-cs"/>
                        </a:rPr>
                        <a:t>2</a:t>
                      </a:r>
                      <a:r>
                        <a:rPr lang="en-US" sz="2000" kern="1200" baseline="30000" dirty="0">
                          <a:solidFill>
                            <a:schemeClr val="dk1"/>
                          </a:solidFill>
                          <a:effectLst/>
                          <a:latin typeface="+mn-lt"/>
                          <a:ea typeface="+mn-ea"/>
                          <a:cs typeface="+mn-cs"/>
                        </a:rPr>
                        <a:t>nd</a:t>
                      </a:r>
                      <a:r>
                        <a:rPr lang="en-US" sz="2000" kern="1200" dirty="0">
                          <a:solidFill>
                            <a:schemeClr val="dk1"/>
                          </a:solidFill>
                          <a:effectLst/>
                          <a:latin typeface="+mn-lt"/>
                          <a:ea typeface="+mn-ea"/>
                          <a:cs typeface="+mn-cs"/>
                        </a:rPr>
                        <a:t> day report – report case information that is </a:t>
                      </a:r>
                      <a:r>
                        <a:rPr lang="en-US" sz="2000" u="sng" kern="1200" dirty="0">
                          <a:solidFill>
                            <a:srgbClr val="FF0000"/>
                          </a:solidFill>
                          <a:effectLst/>
                          <a:latin typeface="+mn-lt"/>
                          <a:ea typeface="+mn-ea"/>
                          <a:cs typeface="+mn-cs"/>
                        </a:rPr>
                        <a:t>new</a:t>
                      </a:r>
                      <a:r>
                        <a:rPr lang="en-US" sz="2000" kern="1200" dirty="0">
                          <a:solidFill>
                            <a:schemeClr val="dk1"/>
                          </a:solidFill>
                          <a:effectLst/>
                          <a:latin typeface="+mn-lt"/>
                          <a:ea typeface="+mn-ea"/>
                          <a:cs typeface="+mn-cs"/>
                        </a:rPr>
                        <a:t> since the first report</a:t>
                      </a:r>
                      <a:endParaRPr lang="en-US" sz="2000" dirty="0"/>
                    </a:p>
                  </a:txBody>
                  <a:tcPr/>
                </a:tc>
                <a:extLst>
                  <a:ext uri="{0D108BD9-81ED-4DB2-BD59-A6C34878D82A}">
                    <a16:rowId xmlns:a16="http://schemas.microsoft.com/office/drawing/2014/main" val="304116939"/>
                  </a:ext>
                </a:extLst>
              </a:tr>
              <a:tr h="1161485">
                <a:tc>
                  <a:txBody>
                    <a:bodyPr/>
                    <a:lstStyle/>
                    <a:p>
                      <a:pPr algn="l"/>
                      <a:r>
                        <a:rPr lang="en-US" sz="2000" kern="1200" dirty="0">
                          <a:solidFill>
                            <a:schemeClr val="dk1"/>
                          </a:solidFill>
                          <a:effectLst/>
                          <a:latin typeface="+mn-lt"/>
                          <a:ea typeface="+mn-ea"/>
                          <a:cs typeface="+mn-cs"/>
                        </a:rPr>
                        <a:t>On-going, the Reporting Period is</a:t>
                      </a:r>
                    </a:p>
                    <a:p>
                      <a:pPr algn="l"/>
                      <a:r>
                        <a:rPr lang="en-US" sz="2000" kern="1200" dirty="0">
                          <a:solidFill>
                            <a:schemeClr val="dk1"/>
                          </a:solidFill>
                          <a:effectLst/>
                          <a:latin typeface="+mn-lt"/>
                          <a:ea typeface="+mn-ea"/>
                          <a:cs typeface="+mn-cs"/>
                        </a:rPr>
                        <a:t>noon-to</a:t>
                      </a:r>
                      <a:r>
                        <a:rPr lang="en-US" sz="2000" kern="1200" baseline="0" dirty="0">
                          <a:solidFill>
                            <a:schemeClr val="dk1"/>
                          </a:solidFill>
                          <a:effectLst/>
                          <a:latin typeface="+mn-lt"/>
                          <a:ea typeface="+mn-ea"/>
                          <a:cs typeface="+mn-cs"/>
                        </a:rPr>
                        <a:t>-noon, </a:t>
                      </a:r>
                      <a:r>
                        <a:rPr lang="en-US" sz="2000" b="1" kern="1200" dirty="0">
                          <a:solidFill>
                            <a:schemeClr val="dk1"/>
                          </a:solidFill>
                          <a:effectLst/>
                          <a:highlight>
                            <a:srgbClr val="FFFF00"/>
                          </a:highlight>
                          <a:latin typeface="+mn-lt"/>
                          <a:ea typeface="+mn-ea"/>
                          <a:cs typeface="+mn-cs"/>
                        </a:rPr>
                        <a:t>AM is best</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Disabled</a:t>
                      </a:r>
                    </a:p>
                    <a:p>
                      <a:pPr algn="ctr"/>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dk1"/>
                          </a:solidFill>
                          <a:effectLst/>
                          <a:latin typeface="+mn-lt"/>
                          <a:ea typeface="+mn-ea"/>
                          <a:cs typeface="+mn-cs"/>
                        </a:rPr>
                        <a:t>On-going - only report </a:t>
                      </a:r>
                      <a:r>
                        <a:rPr lang="en-US" sz="2000" u="sng" kern="1200" dirty="0">
                          <a:solidFill>
                            <a:srgbClr val="FF0000"/>
                          </a:solidFill>
                          <a:effectLst/>
                          <a:latin typeface="+mn-lt"/>
                          <a:ea typeface="+mn-ea"/>
                          <a:cs typeface="+mn-cs"/>
                        </a:rPr>
                        <a:t>new </a:t>
                      </a:r>
                      <a:r>
                        <a:rPr lang="en-US" sz="2000" kern="1200" dirty="0">
                          <a:solidFill>
                            <a:schemeClr val="dk1"/>
                          </a:solidFill>
                          <a:effectLst/>
                          <a:latin typeface="+mn-lt"/>
                          <a:ea typeface="+mn-ea"/>
                          <a:cs typeface="+mn-cs"/>
                        </a:rPr>
                        <a:t>case information (since previous 24 hour report)</a:t>
                      </a:r>
                      <a:endParaRPr lang="en-US" sz="2000" dirty="0"/>
                    </a:p>
                  </a:txBody>
                  <a:tcPr/>
                </a:tc>
                <a:extLst>
                  <a:ext uri="{0D108BD9-81ED-4DB2-BD59-A6C34878D82A}">
                    <a16:rowId xmlns:a16="http://schemas.microsoft.com/office/drawing/2014/main" val="3925071992"/>
                  </a:ext>
                </a:extLst>
              </a:tr>
            </a:tbl>
          </a:graphicData>
        </a:graphic>
      </p:graphicFrame>
      <p:sp>
        <p:nvSpPr>
          <p:cNvPr id="2" name="Title 1">
            <a:extLst>
              <a:ext uri="{FF2B5EF4-FFF2-40B4-BE49-F238E27FC236}">
                <a16:creationId xmlns:a16="http://schemas.microsoft.com/office/drawing/2014/main" id="{7F7834B6-6B9A-4B03-B310-F71EF78AEC5D}"/>
              </a:ext>
            </a:extLst>
          </p:cNvPr>
          <p:cNvSpPr>
            <a:spLocks noGrp="1"/>
          </p:cNvSpPr>
          <p:nvPr>
            <p:ph type="title"/>
          </p:nvPr>
        </p:nvSpPr>
        <p:spPr>
          <a:xfrm>
            <a:off x="542442" y="284530"/>
            <a:ext cx="10936048" cy="584785"/>
          </a:xfrm>
          <a:solidFill>
            <a:schemeClr val="tx2"/>
          </a:solidFill>
          <a:ln>
            <a:solidFill>
              <a:schemeClr val="tx1"/>
            </a:solidFill>
          </a:ln>
        </p:spPr>
        <p:txBody>
          <a:bodyPr>
            <a:normAutofit/>
          </a:bodyPr>
          <a:lstStyle/>
          <a:p>
            <a:pPr algn="ctr"/>
            <a:r>
              <a:rPr lang="en-US" sz="3200" dirty="0">
                <a:solidFill>
                  <a:schemeClr val="bg1"/>
                </a:solidFill>
              </a:rPr>
              <a:t>SNF Survey 2.0 - Transition Schedule</a:t>
            </a:r>
          </a:p>
        </p:txBody>
      </p:sp>
    </p:spTree>
    <p:extLst>
      <p:ext uri="{BB962C8B-B14F-4D97-AF65-F5344CB8AC3E}">
        <p14:creationId xmlns:p14="http://schemas.microsoft.com/office/powerpoint/2010/main" val="1606003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D4331499-A7A5-4C96-8B9F-865AEB57B51E}"/>
              </a:ext>
            </a:extLst>
          </p:cNvPr>
          <p:cNvGraphicFramePr>
            <a:graphicFrameLocks noGrp="1"/>
          </p:cNvGraphicFramePr>
          <p:nvPr>
            <p:ph idx="1"/>
            <p:extLst>
              <p:ext uri="{D42A27DB-BD31-4B8C-83A1-F6EECF244321}">
                <p14:modId xmlns:p14="http://schemas.microsoft.com/office/powerpoint/2010/main" val="3043305666"/>
              </p:ext>
            </p:extLst>
          </p:nvPr>
        </p:nvGraphicFramePr>
        <p:xfrm>
          <a:off x="864524" y="1496291"/>
          <a:ext cx="10613963" cy="4474698"/>
        </p:xfrm>
        <a:graphic>
          <a:graphicData uri="http://schemas.openxmlformats.org/drawingml/2006/table">
            <a:tbl>
              <a:tblPr firstRow="1" bandRow="1">
                <a:tableStyleId>{5C22544A-7EE6-4342-B048-85BDC9FD1C3A}</a:tableStyleId>
              </a:tblPr>
              <a:tblGrid>
                <a:gridCol w="5062551">
                  <a:extLst>
                    <a:ext uri="{9D8B030D-6E8A-4147-A177-3AD203B41FA5}">
                      <a16:colId xmlns:a16="http://schemas.microsoft.com/office/drawing/2014/main" val="1972255984"/>
                    </a:ext>
                  </a:extLst>
                </a:gridCol>
                <a:gridCol w="5551412">
                  <a:extLst>
                    <a:ext uri="{9D8B030D-6E8A-4147-A177-3AD203B41FA5}">
                      <a16:colId xmlns:a16="http://schemas.microsoft.com/office/drawing/2014/main" val="1304367759"/>
                    </a:ext>
                  </a:extLst>
                </a:gridCol>
              </a:tblGrid>
              <a:tr h="777269">
                <a:tc>
                  <a:txBody>
                    <a:bodyPr/>
                    <a:lstStyle/>
                    <a:p>
                      <a:pPr algn="ctr"/>
                      <a:r>
                        <a:rPr lang="en-US" sz="2400" dirty="0"/>
                        <a:t>SURVEY 1.0 (4/20 – 5/14 11:55am)</a:t>
                      </a:r>
                    </a:p>
                  </a:txBody>
                  <a:tcPr/>
                </a:tc>
                <a:tc>
                  <a:txBody>
                    <a:bodyPr/>
                    <a:lstStyle/>
                    <a:p>
                      <a:r>
                        <a:rPr lang="en-US" sz="2800" dirty="0"/>
                        <a:t>CDPH SURVEY 2.0 (</a:t>
                      </a:r>
                      <a:r>
                        <a:rPr lang="en-US" sz="2800" dirty="0">
                          <a:solidFill>
                            <a:schemeClr val="tx1"/>
                          </a:solidFill>
                          <a:highlight>
                            <a:srgbClr val="FFFF00"/>
                          </a:highlight>
                        </a:rPr>
                        <a:t>starts 5/14 12n</a:t>
                      </a:r>
                      <a:r>
                        <a:rPr lang="en-US" sz="2800" dirty="0"/>
                        <a:t>)</a:t>
                      </a:r>
                    </a:p>
                    <a:p>
                      <a:pPr algn="ctr"/>
                      <a:r>
                        <a:rPr lang="en-US" sz="1800" dirty="0"/>
                        <a:t>Updated to align with CDC/NHSN</a:t>
                      </a:r>
                    </a:p>
                  </a:txBody>
                  <a:tcPr/>
                </a:tc>
                <a:extLst>
                  <a:ext uri="{0D108BD9-81ED-4DB2-BD59-A6C34878D82A}">
                    <a16:rowId xmlns:a16="http://schemas.microsoft.com/office/drawing/2014/main" val="3552841932"/>
                  </a:ext>
                </a:extLst>
              </a:tr>
              <a:tr h="652389">
                <a:tc>
                  <a:txBody>
                    <a:bodyPr/>
                    <a:lstStyle/>
                    <a:p>
                      <a:pPr marL="285750" indent="-285750">
                        <a:buFont typeface="Arial" panose="020B0604020202020204" pitchFamily="34" charset="0"/>
                        <a:buChar char="•"/>
                      </a:pPr>
                      <a:r>
                        <a:rPr lang="en-US" sz="1600" b="1" strike="noStrike" dirty="0"/>
                        <a:t>Cases Today</a:t>
                      </a:r>
                    </a:p>
                    <a:p>
                      <a:pPr marL="285750" indent="-285750">
                        <a:buFont typeface="Arial" panose="020B0604020202020204" pitchFamily="34" charset="0"/>
                        <a:buChar char="•"/>
                      </a:pPr>
                      <a:r>
                        <a:rPr lang="en-US" sz="1600" b="1" dirty="0"/>
                        <a:t>Cumulative Cases (remember total to report each day)</a:t>
                      </a:r>
                    </a:p>
                  </a:txBody>
                  <a:tcPr/>
                </a:tc>
                <a:tc>
                  <a:txBody>
                    <a:bodyPr/>
                    <a:lstStyle/>
                    <a:p>
                      <a:pPr marL="285750" indent="-285750">
                        <a:buFont typeface="Arial" panose="020B0604020202020204" pitchFamily="34" charset="0"/>
                        <a:buChar char="•"/>
                      </a:pPr>
                      <a:r>
                        <a:rPr lang="en-US" sz="1600" b="1" dirty="0"/>
                        <a:t>1</a:t>
                      </a:r>
                      <a:r>
                        <a:rPr lang="en-US" sz="1600" b="1" baseline="30000" dirty="0"/>
                        <a:t>st</a:t>
                      </a:r>
                      <a:r>
                        <a:rPr lang="en-US" sz="1600" b="1" dirty="0"/>
                        <a:t> day: Report Cumulative</a:t>
                      </a:r>
                      <a:r>
                        <a:rPr lang="en-US" sz="1600" dirty="0"/>
                        <a:t> from Jan 1, 2020 to first day</a:t>
                      </a:r>
                    </a:p>
                    <a:p>
                      <a:pPr marL="285750" indent="-285750">
                        <a:buFont typeface="Arial" panose="020B0604020202020204" pitchFamily="34" charset="0"/>
                        <a:buChar char="•"/>
                      </a:pPr>
                      <a:r>
                        <a:rPr lang="en-US" sz="1600" b="1" dirty="0"/>
                        <a:t>Day 2 onward - only report</a:t>
                      </a:r>
                      <a:r>
                        <a:rPr lang="en-US" sz="1800" b="1" dirty="0">
                          <a:solidFill>
                            <a:srgbClr val="FF0000"/>
                          </a:solidFill>
                        </a:rPr>
                        <a:t> new </a:t>
                      </a:r>
                      <a:r>
                        <a:rPr lang="en-US" sz="1600" b="1" dirty="0"/>
                        <a:t>cases since last report</a:t>
                      </a:r>
                    </a:p>
                  </a:txBody>
                  <a:tcPr/>
                </a:tc>
                <a:extLst>
                  <a:ext uri="{0D108BD9-81ED-4DB2-BD59-A6C34878D82A}">
                    <a16:rowId xmlns:a16="http://schemas.microsoft.com/office/drawing/2014/main" val="1879376307"/>
                  </a:ext>
                </a:extLst>
              </a:tr>
              <a:tr h="807164">
                <a:tc>
                  <a:txBody>
                    <a:bodyPr/>
                    <a:lstStyle/>
                    <a:p>
                      <a:pPr marL="285750" indent="-285750">
                        <a:buFont typeface="Arial" panose="020B0604020202020204" pitchFamily="34" charset="0"/>
                        <a:buChar char="•"/>
                      </a:pPr>
                      <a:r>
                        <a:rPr lang="en-US" sz="1600" b="1" i="0" dirty="0"/>
                        <a:t>Basic information </a:t>
                      </a:r>
                      <a:r>
                        <a:rPr lang="en-US" sz="1600" i="0" dirty="0"/>
                        <a:t>(facility ID, name, contact, and other facility info)</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t>Basic information </a:t>
                      </a:r>
                      <a:r>
                        <a:rPr lang="en-US" sz="1600"/>
                        <a:t>(facility ID</a:t>
                      </a:r>
                      <a:r>
                        <a:rPr lang="en-US" sz="1600" dirty="0"/>
                        <a:t>, name, contact, and other facility info)</a:t>
                      </a:r>
                    </a:p>
                    <a:p>
                      <a:pPr marL="285750" indent="-285750">
                        <a:buFont typeface="Arial" panose="020B0604020202020204" pitchFamily="34" charset="0"/>
                        <a:buChar char="•"/>
                      </a:pPr>
                      <a:endParaRPr lang="en-US" sz="1600" dirty="0"/>
                    </a:p>
                  </a:txBody>
                  <a:tcPr/>
                </a:tc>
                <a:extLst>
                  <a:ext uri="{0D108BD9-81ED-4DB2-BD59-A6C34878D82A}">
                    <a16:rowId xmlns:a16="http://schemas.microsoft.com/office/drawing/2014/main" val="570308467"/>
                  </a:ext>
                </a:extLst>
              </a:tr>
              <a:tr h="1524643">
                <a:tc>
                  <a:txBody>
                    <a:bodyPr/>
                    <a:lstStyle/>
                    <a:p>
                      <a:pPr marL="285750" indent="-285750">
                        <a:buFont typeface="Arial" panose="020B0604020202020204" pitchFamily="34" charset="0"/>
                        <a:buChar char="•"/>
                      </a:pPr>
                      <a:r>
                        <a:rPr lang="en-US" sz="1600" b="1" i="0" dirty="0"/>
                        <a:t>Survey Segments</a:t>
                      </a:r>
                      <a:r>
                        <a:rPr lang="en-US" sz="1600" i="0" dirty="0"/>
                        <a:t>:</a:t>
                      </a:r>
                    </a:p>
                    <a:p>
                      <a:pPr marL="742950" lvl="1" indent="-285750">
                        <a:buFont typeface="Courier New" panose="02070309020205020404" pitchFamily="49" charset="0"/>
                        <a:buChar char="o"/>
                      </a:pPr>
                      <a:r>
                        <a:rPr lang="en-US" sz="1600" i="0" dirty="0"/>
                        <a:t>Resident impact</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600" i="0" dirty="0"/>
                        <a:t>Staffing impact</a:t>
                      </a:r>
                    </a:p>
                    <a:p>
                      <a:pPr marL="742950" lvl="1" indent="-285750">
                        <a:buFont typeface="Courier New" panose="02070309020205020404" pitchFamily="49" charset="0"/>
                        <a:buChar char="o"/>
                      </a:pPr>
                      <a:r>
                        <a:rPr lang="en-US" sz="1600" i="0" dirty="0"/>
                        <a:t>PPE</a:t>
                      </a:r>
                    </a:p>
                    <a:p>
                      <a:pPr marL="285750" indent="-285750">
                        <a:buFont typeface="Arial" panose="020B0604020202020204" pitchFamily="34" charset="0"/>
                        <a:buChar char="•"/>
                      </a:pPr>
                      <a:endParaRPr lang="en-US" sz="1600" i="0" dirty="0"/>
                    </a:p>
                  </a:txBody>
                  <a:tcPr/>
                </a:tc>
                <a:tc>
                  <a:txBody>
                    <a:bodyPr/>
                    <a:lstStyle/>
                    <a:p>
                      <a:pPr marL="285750" indent="-285750">
                        <a:buFont typeface="Arial" panose="020B0604020202020204" pitchFamily="34" charset="0"/>
                        <a:buChar char="•"/>
                      </a:pPr>
                      <a:r>
                        <a:rPr lang="en-US" sz="1600" b="1" dirty="0"/>
                        <a:t>Survey Segments</a:t>
                      </a:r>
                      <a:r>
                        <a:rPr lang="en-US" sz="1600" dirty="0"/>
                        <a:t>:</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600" i="0" dirty="0"/>
                        <a:t>Resident impact</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600" dirty="0"/>
                        <a:t>Staffing impact</a:t>
                      </a:r>
                      <a:endParaRPr lang="en-US" sz="1600" i="0" dirty="0"/>
                    </a:p>
                    <a:p>
                      <a:pPr marL="742950" lvl="1" indent="-285750" algn="l">
                        <a:buFont typeface="Courier New" panose="02070309020205020404" pitchFamily="49" charset="0"/>
                        <a:buChar char="o"/>
                      </a:pPr>
                      <a:r>
                        <a:rPr lang="en-US" sz="1600" dirty="0"/>
                        <a:t>PPE</a:t>
                      </a:r>
                    </a:p>
                    <a:p>
                      <a:pPr marL="742950" lvl="1" indent="-285750" algn="l">
                        <a:buFont typeface="Courier New" panose="02070309020205020404" pitchFamily="49" charset="0"/>
                        <a:buChar char="o"/>
                      </a:pPr>
                      <a:r>
                        <a:rPr lang="en-US" sz="1600" dirty="0"/>
                        <a:t>Ventilator</a:t>
                      </a:r>
                    </a:p>
                    <a:p>
                      <a:endParaRPr lang="en-US" sz="1600" dirty="0"/>
                    </a:p>
                  </a:txBody>
                  <a:tcPr/>
                </a:tc>
                <a:extLst>
                  <a:ext uri="{0D108BD9-81ED-4DB2-BD59-A6C34878D82A}">
                    <a16:rowId xmlns:a16="http://schemas.microsoft.com/office/drawing/2014/main" val="2203659607"/>
                  </a:ext>
                </a:extLst>
              </a:tr>
              <a:tr h="652389">
                <a:tc gridSpan="2">
                  <a:txBody>
                    <a:bodyPr/>
                    <a:lstStyle/>
                    <a:p>
                      <a:r>
                        <a:rPr lang="en-US" sz="1600" b="1" i="1" dirty="0"/>
                        <a:t>Note</a:t>
                      </a:r>
                      <a:r>
                        <a:rPr lang="en-US" sz="1600" i="1" dirty="0"/>
                        <a:t>: both CDPH surveys only require internet connectivity, whereas CDC/NHSN survey requires registration and approved access.</a:t>
                      </a:r>
                    </a:p>
                  </a:txBody>
                  <a:tcPr>
                    <a:solidFill>
                      <a:schemeClr val="bg1">
                        <a:lumMod val="75000"/>
                      </a:schemeClr>
                    </a:solidFill>
                  </a:tcPr>
                </a:tc>
                <a:tc hMerge="1">
                  <a:txBody>
                    <a:bodyPr/>
                    <a:lstStyle/>
                    <a:p>
                      <a:endParaRPr lang="en-US" sz="1600" dirty="0"/>
                    </a:p>
                  </a:txBody>
                  <a:tcPr/>
                </a:tc>
                <a:extLst>
                  <a:ext uri="{0D108BD9-81ED-4DB2-BD59-A6C34878D82A}">
                    <a16:rowId xmlns:a16="http://schemas.microsoft.com/office/drawing/2014/main" val="1306441946"/>
                  </a:ext>
                </a:extLst>
              </a:tr>
            </a:tbl>
          </a:graphicData>
        </a:graphic>
      </p:graphicFrame>
      <p:sp>
        <p:nvSpPr>
          <p:cNvPr id="4" name="Slide Number Placeholder 3">
            <a:extLst>
              <a:ext uri="{FF2B5EF4-FFF2-40B4-BE49-F238E27FC236}">
                <a16:creationId xmlns:a16="http://schemas.microsoft.com/office/drawing/2014/main" id="{8A314B45-FFE1-4A11-AC23-9787B62E9293}"/>
              </a:ext>
            </a:extLst>
          </p:cNvPr>
          <p:cNvSpPr>
            <a:spLocks noGrp="1"/>
          </p:cNvSpPr>
          <p:nvPr>
            <p:ph type="sldNum" sz="quarter" idx="12"/>
          </p:nvPr>
        </p:nvSpPr>
        <p:spPr/>
        <p:txBody>
          <a:bodyPr/>
          <a:lstStyle/>
          <a:p>
            <a:fld id="{AD4B0340-FEAF-4F4B-B33B-34F180C37953}" type="slidenum">
              <a:rPr lang="en-US" smtClean="0"/>
              <a:pPr/>
              <a:t>4</a:t>
            </a:fld>
            <a:endParaRPr lang="en-US" dirty="0"/>
          </a:p>
        </p:txBody>
      </p:sp>
      <p:sp>
        <p:nvSpPr>
          <p:cNvPr id="2" name="Title 1">
            <a:extLst>
              <a:ext uri="{FF2B5EF4-FFF2-40B4-BE49-F238E27FC236}">
                <a16:creationId xmlns:a16="http://schemas.microsoft.com/office/drawing/2014/main" id="{7F7834B6-6B9A-4B03-B310-F71EF78AEC5D}"/>
              </a:ext>
            </a:extLst>
          </p:cNvPr>
          <p:cNvSpPr>
            <a:spLocks noGrp="1"/>
          </p:cNvSpPr>
          <p:nvPr>
            <p:ph type="title"/>
          </p:nvPr>
        </p:nvSpPr>
        <p:spPr>
          <a:xfrm>
            <a:off x="864524" y="401955"/>
            <a:ext cx="10613963" cy="947344"/>
          </a:xfrm>
          <a:solidFill>
            <a:schemeClr val="tx2"/>
          </a:solidFill>
          <a:ln>
            <a:solidFill>
              <a:schemeClr val="tx1"/>
            </a:solidFill>
          </a:ln>
        </p:spPr>
        <p:txBody>
          <a:bodyPr>
            <a:normAutofit/>
          </a:bodyPr>
          <a:lstStyle/>
          <a:p>
            <a:pPr algn="ctr"/>
            <a:r>
              <a:rPr lang="en-US" sz="4000" dirty="0">
                <a:solidFill>
                  <a:schemeClr val="bg1"/>
                </a:solidFill>
              </a:rPr>
              <a:t>CDPH Survey 1.0 </a:t>
            </a:r>
            <a:r>
              <a:rPr lang="en-US" sz="3600" i="1" dirty="0">
                <a:solidFill>
                  <a:schemeClr val="bg1"/>
                </a:solidFill>
              </a:rPr>
              <a:t>versus</a:t>
            </a:r>
            <a:r>
              <a:rPr lang="en-US" sz="3600" dirty="0">
                <a:solidFill>
                  <a:schemeClr val="bg1"/>
                </a:solidFill>
              </a:rPr>
              <a:t> </a:t>
            </a:r>
            <a:r>
              <a:rPr lang="en-US" sz="4000" dirty="0">
                <a:solidFill>
                  <a:schemeClr val="bg1"/>
                </a:solidFill>
              </a:rPr>
              <a:t>CDPH Survey 2.0</a:t>
            </a:r>
          </a:p>
        </p:txBody>
      </p:sp>
    </p:spTree>
    <p:extLst>
      <p:ext uri="{BB962C8B-B14F-4D97-AF65-F5344CB8AC3E}">
        <p14:creationId xmlns:p14="http://schemas.microsoft.com/office/powerpoint/2010/main" val="764364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hidden="1">
            <a:extLst>
              <a:ext uri="{FF2B5EF4-FFF2-40B4-BE49-F238E27FC236}">
                <a16:creationId xmlns:a16="http://schemas.microsoft.com/office/drawing/2014/main" id="{8A314B45-FFE1-4A11-AC23-9787B62E9293}"/>
              </a:ext>
            </a:extLst>
          </p:cNvPr>
          <p:cNvSpPr>
            <a:spLocks noGrp="1"/>
          </p:cNvSpPr>
          <p:nvPr>
            <p:ph type="sldNum" sz="quarter" idx="12"/>
          </p:nvPr>
        </p:nvSpPr>
        <p:spPr/>
        <p:txBody>
          <a:bodyPr/>
          <a:lstStyle/>
          <a:p>
            <a:fld id="{AD4B0340-FEAF-4F4B-B33B-34F180C37953}" type="slidenum">
              <a:rPr lang="en-US" smtClean="0"/>
              <a:pPr/>
              <a:t>5</a:t>
            </a:fld>
            <a:endParaRPr lang="en-US" dirty="0"/>
          </a:p>
        </p:txBody>
      </p:sp>
      <p:graphicFrame>
        <p:nvGraphicFramePr>
          <p:cNvPr id="5" name="Table 5">
            <a:extLst>
              <a:ext uri="{FF2B5EF4-FFF2-40B4-BE49-F238E27FC236}">
                <a16:creationId xmlns:a16="http://schemas.microsoft.com/office/drawing/2014/main" id="{D4331499-A7A5-4C96-8B9F-865AEB57B51E}"/>
              </a:ext>
            </a:extLst>
          </p:cNvPr>
          <p:cNvGraphicFramePr>
            <a:graphicFrameLocks noGrp="1"/>
          </p:cNvGraphicFramePr>
          <p:nvPr>
            <p:ph idx="1"/>
            <p:extLst>
              <p:ext uri="{D42A27DB-BD31-4B8C-83A1-F6EECF244321}">
                <p14:modId xmlns:p14="http://schemas.microsoft.com/office/powerpoint/2010/main" val="3342685457"/>
              </p:ext>
            </p:extLst>
          </p:nvPr>
        </p:nvGraphicFramePr>
        <p:xfrm>
          <a:off x="216778" y="1079230"/>
          <a:ext cx="11654363" cy="5642245"/>
        </p:xfrm>
        <a:graphic>
          <a:graphicData uri="http://schemas.openxmlformats.org/drawingml/2006/table">
            <a:tbl>
              <a:tblPr firstRow="1" bandRow="1">
                <a:tableStyleId>{5C22544A-7EE6-4342-B048-85BDC9FD1C3A}</a:tableStyleId>
              </a:tblPr>
              <a:tblGrid>
                <a:gridCol w="5445843">
                  <a:extLst>
                    <a:ext uri="{9D8B030D-6E8A-4147-A177-3AD203B41FA5}">
                      <a16:colId xmlns:a16="http://schemas.microsoft.com/office/drawing/2014/main" val="1972255984"/>
                    </a:ext>
                  </a:extLst>
                </a:gridCol>
                <a:gridCol w="6208520">
                  <a:extLst>
                    <a:ext uri="{9D8B030D-6E8A-4147-A177-3AD203B41FA5}">
                      <a16:colId xmlns:a16="http://schemas.microsoft.com/office/drawing/2014/main" val="1304367759"/>
                    </a:ext>
                  </a:extLst>
                </a:gridCol>
              </a:tblGrid>
              <a:tr h="887365">
                <a:tc>
                  <a:txBody>
                    <a:bodyPr/>
                    <a:lstStyle/>
                    <a:p>
                      <a:r>
                        <a:rPr lang="en-US" sz="2800" dirty="0"/>
                        <a:t>CDPH SURVEY 1.0  (4/20 – 5/14)</a:t>
                      </a:r>
                    </a:p>
                  </a:txBody>
                  <a:tcPr/>
                </a:tc>
                <a:tc>
                  <a:txBody>
                    <a:bodyPr/>
                    <a:lstStyle/>
                    <a:p>
                      <a:r>
                        <a:rPr lang="en-US" sz="2800" dirty="0"/>
                        <a:t>CDPH SURVEY 2.0 (starting 5/14)</a:t>
                      </a:r>
                    </a:p>
                    <a:p>
                      <a:pPr algn="ctr"/>
                      <a:r>
                        <a:rPr lang="en-US" sz="1800" dirty="0"/>
                        <a:t>Updated to align with CDC/NHSN</a:t>
                      </a:r>
                    </a:p>
                  </a:txBody>
                  <a:tcPr/>
                </a:tc>
                <a:extLst>
                  <a:ext uri="{0D108BD9-81ED-4DB2-BD59-A6C34878D82A}">
                    <a16:rowId xmlns:a16="http://schemas.microsoft.com/office/drawing/2014/main" val="3552841932"/>
                  </a:ext>
                </a:extLst>
              </a:tr>
              <a:tr h="562993">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effectLst/>
                          <a:latin typeface="+mn-lt"/>
                          <a:ea typeface="+mn-ea"/>
                          <a:cs typeface="+mn-cs"/>
                        </a:rPr>
                        <a:t>What is the current resident </a:t>
                      </a:r>
                      <a:r>
                        <a:rPr lang="en-US" sz="1600" b="1" kern="1200" dirty="0">
                          <a:solidFill>
                            <a:schemeClr val="dk1"/>
                          </a:solidFill>
                          <a:effectLst/>
                          <a:latin typeface="+mn-lt"/>
                          <a:ea typeface="+mn-ea"/>
                          <a:cs typeface="+mn-cs"/>
                        </a:rPr>
                        <a:t>census</a:t>
                      </a:r>
                      <a:r>
                        <a:rPr lang="en-US" sz="1600" kern="1200" dirty="0">
                          <a:solidFill>
                            <a:schemeClr val="dk1"/>
                          </a:solidFill>
                          <a:effectLst/>
                          <a:latin typeface="+mn-lt"/>
                          <a:ea typeface="+mn-ea"/>
                          <a:cs typeface="+mn-cs"/>
                        </a:rPr>
                        <a:t> in your facility?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effectLst/>
                          <a:latin typeface="+mn-lt"/>
                          <a:ea typeface="+mn-ea"/>
                          <a:cs typeface="+mn-cs"/>
                        </a:rPr>
                        <a:t>What is the </a:t>
                      </a:r>
                      <a:r>
                        <a:rPr lang="en-US" sz="1600" b="1" kern="1200" dirty="0">
                          <a:solidFill>
                            <a:schemeClr val="dk1"/>
                          </a:solidFill>
                          <a:effectLst/>
                          <a:latin typeface="+mn-lt"/>
                          <a:ea typeface="+mn-ea"/>
                          <a:cs typeface="+mn-cs"/>
                        </a:rPr>
                        <a:t>current number of vacant beds </a:t>
                      </a:r>
                      <a:r>
                        <a:rPr lang="en-US" sz="1600" kern="1200" dirty="0">
                          <a:solidFill>
                            <a:schemeClr val="dk1"/>
                          </a:solidFill>
                          <a:effectLst/>
                          <a:latin typeface="+mn-lt"/>
                          <a:ea typeface="+mn-ea"/>
                          <a:cs typeface="+mn-cs"/>
                        </a:rPr>
                        <a:t>in your facility?</a:t>
                      </a:r>
                    </a:p>
                  </a:txBody>
                  <a:tcPr/>
                </a:tc>
                <a:tc>
                  <a:txBody>
                    <a:bodyPr/>
                    <a:lstStyle/>
                    <a:p>
                      <a:pPr marL="285750" indent="-285750">
                        <a:buFont typeface="Arial" panose="020B0604020202020204" pitchFamily="34" charset="0"/>
                        <a:buChar char="•"/>
                      </a:pPr>
                      <a:r>
                        <a:rPr lang="en-US" sz="1600" b="1" i="0" kern="1200" dirty="0">
                          <a:solidFill>
                            <a:schemeClr val="dk1"/>
                          </a:solidFill>
                          <a:effectLst/>
                          <a:latin typeface="+mn-lt"/>
                          <a:ea typeface="+mn-ea"/>
                          <a:cs typeface="+mn-cs"/>
                        </a:rPr>
                        <a:t>Current Census: </a:t>
                      </a:r>
                      <a:r>
                        <a:rPr lang="en-US" sz="1600" b="0" i="0" kern="1200" dirty="0">
                          <a:solidFill>
                            <a:schemeClr val="dk1"/>
                          </a:solidFill>
                          <a:effectLst/>
                          <a:latin typeface="+mn-lt"/>
                          <a:ea typeface="+mn-ea"/>
                          <a:cs typeface="+mn-cs"/>
                        </a:rPr>
                        <a:t>Total number of beds that are currently occupied.</a:t>
                      </a:r>
                    </a:p>
                    <a:p>
                      <a:pPr marL="285750" indent="-285750">
                        <a:buFont typeface="Arial" panose="020B0604020202020204" pitchFamily="34" charset="0"/>
                        <a:buChar char="•"/>
                      </a:pPr>
                      <a:r>
                        <a:rPr lang="en-US" sz="1600" b="1" kern="1200" dirty="0">
                          <a:solidFill>
                            <a:schemeClr val="dk1"/>
                          </a:solidFill>
                          <a:effectLst/>
                          <a:highlight>
                            <a:srgbClr val="FFFF00"/>
                          </a:highlight>
                          <a:latin typeface="+mn-lt"/>
                          <a:ea typeface="+mn-ea"/>
                          <a:cs typeface="+mn-cs"/>
                        </a:rPr>
                        <a:t>Isolation: </a:t>
                      </a:r>
                      <a:r>
                        <a:rPr lang="en-US" sz="1600" b="0" kern="1200" dirty="0">
                          <a:solidFill>
                            <a:schemeClr val="dk1"/>
                          </a:solidFill>
                          <a:effectLst/>
                          <a:highlight>
                            <a:srgbClr val="FFFF00"/>
                          </a:highlight>
                          <a:latin typeface="+mn-lt"/>
                          <a:ea typeface="+mn-ea"/>
                          <a:cs typeface="+mn-cs"/>
                        </a:rPr>
                        <a:t>number</a:t>
                      </a:r>
                      <a:r>
                        <a:rPr lang="en-US" sz="1600" b="1" kern="1200" dirty="0">
                          <a:solidFill>
                            <a:schemeClr val="dk1"/>
                          </a:solidFill>
                          <a:effectLst/>
                          <a:highlight>
                            <a:srgbClr val="FFFF00"/>
                          </a:highlight>
                          <a:latin typeface="+mn-lt"/>
                          <a:ea typeface="+mn-ea"/>
                          <a:cs typeface="+mn-cs"/>
                        </a:rPr>
                        <a:t> </a:t>
                      </a:r>
                      <a:r>
                        <a:rPr lang="en-US" sz="1600" kern="1200" dirty="0">
                          <a:solidFill>
                            <a:schemeClr val="dk1"/>
                          </a:solidFill>
                          <a:effectLst/>
                          <a:highlight>
                            <a:srgbClr val="FFFF00"/>
                          </a:highlight>
                          <a:latin typeface="+mn-lt"/>
                          <a:ea typeface="+mn-ea"/>
                          <a:cs typeface="+mn-cs"/>
                        </a:rPr>
                        <a:t>of beds that are capable of isolation, if applicable</a:t>
                      </a:r>
                      <a:r>
                        <a:rPr lang="en-US" sz="1600" kern="1200" dirty="0">
                          <a:solidFill>
                            <a:schemeClr val="dk1"/>
                          </a:solidFill>
                          <a:effectLst/>
                          <a:latin typeface="+mn-lt"/>
                          <a:ea typeface="+mn-ea"/>
                          <a:cs typeface="+mn-cs"/>
                        </a:rPr>
                        <a:t>.</a:t>
                      </a:r>
                      <a:endParaRPr lang="en-US" sz="1600" b="0" dirty="0"/>
                    </a:p>
                  </a:txBody>
                  <a:tcPr/>
                </a:tc>
                <a:extLst>
                  <a:ext uri="{0D108BD9-81ED-4DB2-BD59-A6C34878D82A}">
                    <a16:rowId xmlns:a16="http://schemas.microsoft.com/office/drawing/2014/main" val="1879376307"/>
                  </a:ext>
                </a:extLst>
              </a:tr>
              <a:tr h="1806038">
                <a:tc>
                  <a:txBody>
                    <a:bodyPr/>
                    <a:lstStyle/>
                    <a:p>
                      <a:pPr marL="0" indent="0">
                        <a:buFont typeface="Arial" panose="020B0604020202020204" pitchFamily="34" charset="0"/>
                        <a:buNone/>
                      </a:pPr>
                      <a:r>
                        <a:rPr lang="en-US" sz="1600" b="0" kern="1200" dirty="0">
                          <a:solidFill>
                            <a:schemeClr val="dk1"/>
                          </a:solidFill>
                          <a:effectLst/>
                          <a:latin typeface="+mn-lt"/>
                          <a:ea typeface="+mn-ea"/>
                          <a:cs typeface="+mn-cs"/>
                        </a:rPr>
                        <a:t>Have any of your residents ever had a </a:t>
                      </a:r>
                      <a:r>
                        <a:rPr lang="en-US" sz="1600" b="1" kern="1200" dirty="0">
                          <a:solidFill>
                            <a:schemeClr val="dk1"/>
                          </a:solidFill>
                          <a:effectLst/>
                          <a:latin typeface="+mn-lt"/>
                          <a:ea typeface="+mn-ea"/>
                          <a:cs typeface="+mn-cs"/>
                        </a:rPr>
                        <a:t>laboratory confirmed </a:t>
                      </a:r>
                      <a:r>
                        <a:rPr lang="en-US" sz="1600" b="0" kern="1200" dirty="0">
                          <a:solidFill>
                            <a:schemeClr val="dk1"/>
                          </a:solidFill>
                          <a:effectLst/>
                          <a:latin typeface="+mn-lt"/>
                          <a:ea typeface="+mn-ea"/>
                          <a:cs typeface="+mn-cs"/>
                        </a:rPr>
                        <a:t>COVID-19 diagnosis? </a:t>
                      </a:r>
                      <a:r>
                        <a:rPr lang="en-US" sz="1600" b="1" kern="1200" dirty="0">
                          <a:solidFill>
                            <a:schemeClr val="dk1"/>
                          </a:solidFill>
                          <a:effectLst/>
                          <a:latin typeface="+mn-lt"/>
                          <a:ea typeface="+mn-ea"/>
                          <a:cs typeface="+mn-cs"/>
                        </a:rPr>
                        <a:t>Y/N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dk1"/>
                          </a:solidFill>
                          <a:effectLst/>
                          <a:latin typeface="+mn-lt"/>
                          <a:ea typeface="+mn-ea"/>
                          <a:cs typeface="+mn-cs"/>
                        </a:rPr>
                        <a:t>How many residents with </a:t>
                      </a:r>
                      <a:r>
                        <a:rPr lang="en-US" sz="1600" b="1" kern="1200" dirty="0">
                          <a:solidFill>
                            <a:schemeClr val="dk1"/>
                          </a:solidFill>
                          <a:effectLst/>
                          <a:latin typeface="+mn-lt"/>
                          <a:ea typeface="+mn-ea"/>
                          <a:cs typeface="+mn-cs"/>
                        </a:rPr>
                        <a:t>laboratory confirmed </a:t>
                      </a:r>
                      <a:r>
                        <a:rPr lang="en-US" sz="1600" b="0" kern="1200" dirty="0">
                          <a:solidFill>
                            <a:schemeClr val="dk1"/>
                          </a:solidFill>
                          <a:effectLst/>
                          <a:latin typeface="+mn-lt"/>
                          <a:ea typeface="+mn-ea"/>
                          <a:cs typeface="+mn-cs"/>
                        </a:rPr>
                        <a:t>COVID-19 are currently  in your facility?</a:t>
                      </a:r>
                      <a:endParaRPr lang="en-US" sz="1600" b="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dk1"/>
                          </a:solidFill>
                          <a:effectLst/>
                          <a:latin typeface="+mn-lt"/>
                          <a:ea typeface="+mn-ea"/>
                          <a:cs typeface="+mn-cs"/>
                        </a:rPr>
                        <a:t>What is the </a:t>
                      </a:r>
                      <a:r>
                        <a:rPr lang="en-US" sz="1600" b="1" kern="1200" dirty="0">
                          <a:solidFill>
                            <a:schemeClr val="dk1"/>
                          </a:solidFill>
                          <a:effectLst/>
                          <a:latin typeface="+mn-lt"/>
                          <a:ea typeface="+mn-ea"/>
                          <a:cs typeface="+mn-cs"/>
                        </a:rPr>
                        <a:t>cumulative number of residents </a:t>
                      </a:r>
                      <a:r>
                        <a:rPr lang="en-US" sz="1600" b="0" kern="1200" dirty="0">
                          <a:solidFill>
                            <a:schemeClr val="dk1"/>
                          </a:solidFill>
                          <a:effectLst/>
                          <a:latin typeface="+mn-lt"/>
                          <a:ea typeface="+mn-ea"/>
                          <a:cs typeface="+mn-cs"/>
                        </a:rPr>
                        <a:t>who have ever had a </a:t>
                      </a:r>
                      <a:r>
                        <a:rPr lang="en-US" sz="1600" b="1" kern="1200" dirty="0">
                          <a:solidFill>
                            <a:schemeClr val="dk1"/>
                          </a:solidFill>
                          <a:effectLst/>
                          <a:latin typeface="+mn-lt"/>
                          <a:ea typeface="+mn-ea"/>
                          <a:cs typeface="+mn-cs"/>
                        </a:rPr>
                        <a:t>laboratory-confirmed</a:t>
                      </a:r>
                      <a:r>
                        <a:rPr lang="en-US" sz="1600" b="0" kern="1200" dirty="0">
                          <a:solidFill>
                            <a:schemeClr val="dk1"/>
                          </a:solidFill>
                          <a:effectLst/>
                          <a:latin typeface="+mn-lt"/>
                          <a:ea typeface="+mn-ea"/>
                          <a:cs typeface="+mn-cs"/>
                        </a:rPr>
                        <a:t> COVID-19 diagnosis?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effectLst/>
                          <a:latin typeface="+mn-lt"/>
                          <a:ea typeface="+mn-ea"/>
                          <a:cs typeface="+mn-cs"/>
                        </a:rPr>
                        <a:t>How many residents with </a:t>
                      </a:r>
                      <a:r>
                        <a:rPr lang="en-US" sz="1600" b="1" kern="1200" dirty="0">
                          <a:solidFill>
                            <a:schemeClr val="dk1"/>
                          </a:solidFill>
                          <a:effectLst/>
                          <a:latin typeface="+mn-lt"/>
                          <a:ea typeface="+mn-ea"/>
                          <a:cs typeface="+mn-cs"/>
                        </a:rPr>
                        <a:t>suspected </a:t>
                      </a:r>
                      <a:r>
                        <a:rPr lang="en-US" sz="1600" kern="1200" dirty="0">
                          <a:solidFill>
                            <a:schemeClr val="dk1"/>
                          </a:solidFill>
                          <a:effectLst/>
                          <a:latin typeface="+mn-lt"/>
                          <a:ea typeface="+mn-ea"/>
                          <a:cs typeface="+mn-cs"/>
                        </a:rPr>
                        <a:t>COVID-19 are currently  in your facility?</a:t>
                      </a:r>
                      <a:endParaRPr lang="en-US" sz="1600" dirty="0"/>
                    </a:p>
                  </a:txBody>
                  <a:tcPr/>
                </a:tc>
                <a:tc>
                  <a:txBody>
                    <a:bodyPr/>
                    <a:lstStyle/>
                    <a:p>
                      <a:pPr marL="285750" indent="-285750">
                        <a:buFont typeface="Arial" panose="020B0604020202020204" pitchFamily="34" charset="0"/>
                        <a:buChar char="•"/>
                      </a:pPr>
                      <a:r>
                        <a:rPr lang="en-US" sz="1600" b="1" i="0" kern="1200" dirty="0">
                          <a:solidFill>
                            <a:schemeClr val="dk1"/>
                          </a:solidFill>
                          <a:effectLst/>
                          <a:latin typeface="+mn-lt"/>
                          <a:ea typeface="+mn-ea"/>
                          <a:cs typeface="+mn-cs"/>
                        </a:rPr>
                        <a:t>Admissions: </a:t>
                      </a:r>
                      <a:r>
                        <a:rPr lang="en-US" sz="1600" b="0" i="0" kern="1200" dirty="0">
                          <a:solidFill>
                            <a:schemeClr val="dk1"/>
                          </a:solidFill>
                          <a:effectLst/>
                          <a:latin typeface="+mn-lt"/>
                          <a:ea typeface="+mn-ea"/>
                          <a:cs typeface="+mn-cs"/>
                        </a:rPr>
                        <a:t>New residents, admitted or re-admitted,</a:t>
                      </a:r>
                      <a:r>
                        <a:rPr lang="en-US" sz="1600" b="0" i="0" kern="1200" baseline="0" dirty="0">
                          <a:solidFill>
                            <a:schemeClr val="dk1"/>
                          </a:solidFill>
                          <a:effectLst/>
                          <a:latin typeface="+mn-lt"/>
                          <a:ea typeface="+mn-ea"/>
                          <a:cs typeface="+mn-cs"/>
                        </a:rPr>
                        <a:t> </a:t>
                      </a:r>
                      <a:r>
                        <a:rPr lang="en-US" sz="1600" b="0" i="0" kern="1200" dirty="0">
                          <a:solidFill>
                            <a:schemeClr val="dk1"/>
                          </a:solidFill>
                          <a:effectLst/>
                          <a:latin typeface="+mn-lt"/>
                          <a:ea typeface="+mn-ea"/>
                          <a:cs typeface="+mn-cs"/>
                        </a:rPr>
                        <a:t>previously hospitalized and treated for COVID-19</a:t>
                      </a:r>
                    </a:p>
                    <a:p>
                      <a:pPr marL="0" indent="0">
                        <a:buFont typeface="Arial" panose="020B0604020202020204" pitchFamily="34" charset="0"/>
                        <a:buNone/>
                      </a:pPr>
                      <a:endParaRPr lang="en-US" sz="1600" b="0" i="0" kern="1200" dirty="0">
                        <a:solidFill>
                          <a:schemeClr val="dk1"/>
                        </a:solidFill>
                        <a:effectLst/>
                        <a:latin typeface="+mn-lt"/>
                        <a:ea typeface="+mn-ea"/>
                        <a:cs typeface="+mn-cs"/>
                      </a:endParaRPr>
                    </a:p>
                    <a:p>
                      <a:pPr marL="285750" indent="-285750">
                        <a:buFont typeface="Arial" panose="020B0604020202020204" pitchFamily="34" charset="0"/>
                        <a:buChar char="•"/>
                      </a:pPr>
                      <a:r>
                        <a:rPr lang="en-US" sz="1600" b="1" i="0" kern="1200" dirty="0">
                          <a:solidFill>
                            <a:schemeClr val="dk1"/>
                          </a:solidFill>
                          <a:effectLst/>
                          <a:latin typeface="+mn-lt"/>
                          <a:ea typeface="+mn-ea"/>
                          <a:cs typeface="+mn-cs"/>
                        </a:rPr>
                        <a:t>Confirmed: </a:t>
                      </a:r>
                      <a:r>
                        <a:rPr lang="en-US" sz="1600" b="0" i="0" kern="1200" dirty="0">
                          <a:solidFill>
                            <a:schemeClr val="dk1"/>
                          </a:solidFill>
                          <a:effectLst/>
                          <a:latin typeface="+mn-lt"/>
                          <a:ea typeface="+mn-ea"/>
                          <a:cs typeface="+mn-cs"/>
                        </a:rPr>
                        <a:t>Residents with </a:t>
                      </a:r>
                      <a:r>
                        <a:rPr lang="en-US" sz="1600" b="1" i="0" kern="1200" dirty="0">
                          <a:solidFill>
                            <a:schemeClr val="dk1"/>
                          </a:solidFill>
                          <a:effectLst/>
                          <a:latin typeface="+mn-lt"/>
                          <a:ea typeface="+mn-ea"/>
                          <a:cs typeface="+mn-cs"/>
                        </a:rPr>
                        <a:t>new laboratory positive </a:t>
                      </a:r>
                      <a:r>
                        <a:rPr lang="en-US" sz="1600" b="0" i="0" kern="1200" dirty="0">
                          <a:solidFill>
                            <a:schemeClr val="dk1"/>
                          </a:solidFill>
                          <a:effectLst/>
                          <a:latin typeface="+mn-lt"/>
                          <a:ea typeface="+mn-ea"/>
                          <a:cs typeface="+mn-cs"/>
                        </a:rPr>
                        <a:t>COVID-19 results</a:t>
                      </a:r>
                    </a:p>
                    <a:p>
                      <a:pPr marL="285750" indent="-285750">
                        <a:buFont typeface="Arial" panose="020B0604020202020204" pitchFamily="34" charset="0"/>
                        <a:buChar char="•"/>
                      </a:pPr>
                      <a:endParaRPr lang="en-US" sz="1600" b="1" i="0" kern="1200" dirty="0">
                        <a:solidFill>
                          <a:schemeClr val="dk1"/>
                        </a:solidFill>
                        <a:effectLst/>
                        <a:latin typeface="+mn-lt"/>
                        <a:ea typeface="+mn-ea"/>
                        <a:cs typeface="+mn-cs"/>
                      </a:endParaRPr>
                    </a:p>
                    <a:p>
                      <a:pPr marL="285750" indent="-285750">
                        <a:buFont typeface="Arial" panose="020B0604020202020204" pitchFamily="34" charset="0"/>
                        <a:buChar char="•"/>
                      </a:pPr>
                      <a:r>
                        <a:rPr lang="en-US" sz="1600" b="1" i="0" kern="1200" dirty="0">
                          <a:solidFill>
                            <a:schemeClr val="dk1"/>
                          </a:solidFill>
                          <a:effectLst/>
                          <a:latin typeface="+mn-lt"/>
                          <a:ea typeface="+mn-ea"/>
                          <a:cs typeface="+mn-cs"/>
                        </a:rPr>
                        <a:t>Suspected:</a:t>
                      </a:r>
                      <a:r>
                        <a:rPr lang="en-US" sz="1600" b="1" kern="1200" dirty="0">
                          <a:solidFill>
                            <a:schemeClr val="dk1"/>
                          </a:solidFill>
                          <a:effectLst/>
                          <a:latin typeface="+mn-lt"/>
                          <a:ea typeface="+mn-ea"/>
                          <a:cs typeface="+mn-cs"/>
                        </a:rPr>
                        <a:t> </a:t>
                      </a:r>
                      <a:r>
                        <a:rPr lang="en-US" sz="1600" b="0" kern="1200" dirty="0">
                          <a:solidFill>
                            <a:schemeClr val="dk1"/>
                          </a:solidFill>
                          <a:effectLst/>
                          <a:latin typeface="+mn-lt"/>
                          <a:ea typeface="+mn-ea"/>
                          <a:cs typeface="+mn-cs"/>
                        </a:rPr>
                        <a:t>re</a:t>
                      </a:r>
                      <a:r>
                        <a:rPr lang="en-US" sz="1600" kern="1200" dirty="0">
                          <a:solidFill>
                            <a:schemeClr val="dk1"/>
                          </a:solidFill>
                          <a:effectLst/>
                          <a:latin typeface="+mn-lt"/>
                          <a:ea typeface="+mn-ea"/>
                          <a:cs typeface="+mn-cs"/>
                        </a:rPr>
                        <a:t>sidents with </a:t>
                      </a:r>
                      <a:r>
                        <a:rPr lang="en-US" sz="1600" b="1" kern="1200" dirty="0">
                          <a:solidFill>
                            <a:schemeClr val="dk1"/>
                          </a:solidFill>
                          <a:effectLst/>
                          <a:latin typeface="+mn-lt"/>
                          <a:ea typeface="+mn-ea"/>
                          <a:cs typeface="+mn-cs"/>
                        </a:rPr>
                        <a:t>newly suspected </a:t>
                      </a:r>
                      <a:r>
                        <a:rPr lang="en-US" sz="1600" kern="1200" dirty="0">
                          <a:solidFill>
                            <a:schemeClr val="dk1"/>
                          </a:solidFill>
                          <a:effectLst/>
                          <a:latin typeface="+mn-lt"/>
                          <a:ea typeface="+mn-ea"/>
                          <a:cs typeface="+mn-cs"/>
                        </a:rPr>
                        <a:t>COVID-19</a:t>
                      </a:r>
                      <a:endParaRPr lang="en-US" sz="1600" dirty="0"/>
                    </a:p>
                    <a:p>
                      <a:pPr marL="285750" indent="-285750">
                        <a:buFont typeface="Arial" panose="020B0604020202020204" pitchFamily="34" charset="0"/>
                        <a:buChar char="•"/>
                      </a:pPr>
                      <a:endParaRPr lang="en-US" sz="1600" b="1" i="0" kern="1200" dirty="0">
                        <a:solidFill>
                          <a:schemeClr val="dk1"/>
                        </a:solidFill>
                        <a:effectLst/>
                        <a:latin typeface="+mn-lt"/>
                        <a:ea typeface="+mn-ea"/>
                        <a:cs typeface="+mn-cs"/>
                      </a:endParaRPr>
                    </a:p>
                    <a:p>
                      <a:pPr marL="285750" indent="-285750">
                        <a:buFont typeface="Arial" panose="020B0604020202020204" pitchFamily="34" charset="0"/>
                        <a:buChar char="•"/>
                      </a:pPr>
                      <a:r>
                        <a:rPr lang="en-US" sz="1600" b="1" i="0" kern="1200" dirty="0">
                          <a:solidFill>
                            <a:schemeClr val="dk1"/>
                          </a:solidFill>
                          <a:effectLst/>
                          <a:highlight>
                            <a:srgbClr val="FFFF00"/>
                          </a:highlight>
                          <a:latin typeface="+mn-lt"/>
                          <a:ea typeface="+mn-ea"/>
                          <a:cs typeface="+mn-cs"/>
                        </a:rPr>
                        <a:t>Isolation</a:t>
                      </a:r>
                      <a:r>
                        <a:rPr lang="en-US" sz="1600" b="1" i="0" kern="1200" baseline="0" dirty="0">
                          <a:solidFill>
                            <a:schemeClr val="dk1"/>
                          </a:solidFill>
                          <a:effectLst/>
                          <a:highlight>
                            <a:srgbClr val="FFFF00"/>
                          </a:highlight>
                          <a:latin typeface="+mn-lt"/>
                          <a:ea typeface="+mn-ea"/>
                          <a:cs typeface="+mn-cs"/>
                        </a:rPr>
                        <a:t>: </a:t>
                      </a:r>
                      <a:r>
                        <a:rPr lang="en-US" sz="1600" kern="1200" dirty="0">
                          <a:solidFill>
                            <a:schemeClr val="dk1"/>
                          </a:solidFill>
                          <a:effectLst/>
                          <a:highlight>
                            <a:srgbClr val="FFFF00"/>
                          </a:highlight>
                          <a:latin typeface="+mn-lt"/>
                          <a:ea typeface="+mn-ea"/>
                          <a:cs typeface="+mn-cs"/>
                        </a:rPr>
                        <a:t>Number of laboratory positive/suspected residents currently in isolation, if applicable.</a:t>
                      </a:r>
                      <a:endParaRPr lang="en-US" sz="1600" b="1" i="0" kern="1200" dirty="0">
                        <a:solidFill>
                          <a:schemeClr val="dk1"/>
                        </a:solidFill>
                        <a:effectLst/>
                        <a:highlight>
                          <a:srgbClr val="FFFF00"/>
                        </a:highlight>
                        <a:latin typeface="+mn-lt"/>
                        <a:ea typeface="+mn-ea"/>
                        <a:cs typeface="+mn-cs"/>
                      </a:endParaRPr>
                    </a:p>
                  </a:txBody>
                  <a:tcPr/>
                </a:tc>
                <a:extLst>
                  <a:ext uri="{0D108BD9-81ED-4DB2-BD59-A6C34878D82A}">
                    <a16:rowId xmlns:a16="http://schemas.microsoft.com/office/drawing/2014/main" val="570308467"/>
                  </a:ext>
                </a:extLst>
              </a:tr>
              <a:tr h="94893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dk1"/>
                          </a:solidFill>
                          <a:effectLst/>
                          <a:latin typeface="+mn-lt"/>
                          <a:ea typeface="+mn-ea"/>
                          <a:cs typeface="+mn-cs"/>
                        </a:rPr>
                        <a:t>What is the cumulative number of </a:t>
                      </a:r>
                      <a:r>
                        <a:rPr lang="en-US" sz="1600" b="1" kern="1200" dirty="0">
                          <a:solidFill>
                            <a:schemeClr val="dk1"/>
                          </a:solidFill>
                          <a:effectLst/>
                          <a:latin typeface="+mn-lt"/>
                          <a:ea typeface="+mn-ea"/>
                          <a:cs typeface="+mn-cs"/>
                        </a:rPr>
                        <a:t>residents who have died</a:t>
                      </a:r>
                      <a:r>
                        <a:rPr lang="en-US" sz="1600" b="0" kern="1200" dirty="0">
                          <a:solidFill>
                            <a:schemeClr val="dk1"/>
                          </a:solidFill>
                          <a:effectLst/>
                          <a:latin typeface="+mn-lt"/>
                          <a:ea typeface="+mn-ea"/>
                          <a:cs typeface="+mn-cs"/>
                        </a:rPr>
                        <a:t>, either at your facility or after transfer from COVID-19?</a:t>
                      </a:r>
                    </a:p>
                    <a:p>
                      <a:pPr marL="285750" indent="-285750">
                        <a:buFont typeface="Arial" panose="020B0604020202020204" pitchFamily="34" charset="0"/>
                        <a:buChar char="•"/>
                      </a:pPr>
                      <a:endParaRPr lang="en-US" sz="1600" dirty="0"/>
                    </a:p>
                  </a:txBody>
                  <a:tcPr/>
                </a:tc>
                <a:tc>
                  <a:txBody>
                    <a:bodyPr/>
                    <a:lstStyle/>
                    <a:p>
                      <a:pPr marL="285750" indent="-285750">
                        <a:buFont typeface="Arial" panose="020B0604020202020204" pitchFamily="34" charset="0"/>
                        <a:buChar char="•"/>
                      </a:pPr>
                      <a:r>
                        <a:rPr lang="en-US" sz="1600" b="1" i="0" kern="1200" dirty="0">
                          <a:solidFill>
                            <a:schemeClr val="dk1"/>
                          </a:solidFill>
                          <a:effectLst/>
                          <a:latin typeface="+mn-lt"/>
                          <a:ea typeface="+mn-ea"/>
                          <a:cs typeface="+mn-cs"/>
                        </a:rPr>
                        <a:t>COVID-19 Deaths: </a:t>
                      </a:r>
                      <a:r>
                        <a:rPr lang="en-US" sz="1600" b="0" i="0" kern="1200" dirty="0">
                          <a:solidFill>
                            <a:schemeClr val="dk1"/>
                          </a:solidFill>
                          <a:effectLst/>
                          <a:latin typeface="+mn-lt"/>
                          <a:ea typeface="+mn-ea"/>
                          <a:cs typeface="+mn-cs"/>
                        </a:rPr>
                        <a:t>Residents with suspected or laboratory positive COVID-19 who died in the facility or another location.</a:t>
                      </a:r>
                    </a:p>
                    <a:p>
                      <a:pPr marL="285750" indent="-285750">
                        <a:buFont typeface="Arial" panose="020B0604020202020204" pitchFamily="34" charset="0"/>
                        <a:buChar char="•"/>
                      </a:pPr>
                      <a:r>
                        <a:rPr lang="en-US" sz="1600" b="1" i="0" kern="1200" dirty="0">
                          <a:solidFill>
                            <a:schemeClr val="dk1"/>
                          </a:solidFill>
                          <a:effectLst/>
                          <a:highlight>
                            <a:srgbClr val="FFFF00"/>
                          </a:highlight>
                          <a:latin typeface="+mn-lt"/>
                          <a:ea typeface="+mn-ea"/>
                          <a:cs typeface="+mn-cs"/>
                        </a:rPr>
                        <a:t>Total Deaths: </a:t>
                      </a:r>
                      <a:r>
                        <a:rPr lang="en-US" sz="1600" b="0" i="0" kern="1200" dirty="0">
                          <a:solidFill>
                            <a:schemeClr val="dk1"/>
                          </a:solidFill>
                          <a:effectLst/>
                          <a:highlight>
                            <a:srgbClr val="FFFF00"/>
                          </a:highlight>
                          <a:latin typeface="+mn-lt"/>
                          <a:ea typeface="+mn-ea"/>
                          <a:cs typeface="+mn-cs"/>
                        </a:rPr>
                        <a:t>New residents who died in the facility or another location.</a:t>
                      </a:r>
                      <a:endParaRPr lang="en-US" sz="1600" b="0" dirty="0">
                        <a:highlight>
                          <a:srgbClr val="FFFF00"/>
                        </a:highlight>
                      </a:endParaRPr>
                    </a:p>
                  </a:txBody>
                  <a:tcPr/>
                </a:tc>
                <a:extLst>
                  <a:ext uri="{0D108BD9-81ED-4DB2-BD59-A6C34878D82A}">
                    <a16:rowId xmlns:a16="http://schemas.microsoft.com/office/drawing/2014/main" val="2120504309"/>
                  </a:ext>
                </a:extLst>
              </a:tr>
              <a:tr h="734660">
                <a:tc>
                  <a:txBody>
                    <a:bodyPr/>
                    <a:lstStyle/>
                    <a:p>
                      <a:pPr marL="0" indent="0" algn="ctr">
                        <a:buFont typeface="Arial" panose="020B0604020202020204" pitchFamily="34" charset="0"/>
                        <a:buNone/>
                      </a:pPr>
                      <a:r>
                        <a:rPr lang="en-US" sz="1600" dirty="0"/>
                        <a:t>N/A</a:t>
                      </a:r>
                    </a:p>
                  </a:txBody>
                  <a:tcPr/>
                </a:tc>
                <a:tc>
                  <a:txBody>
                    <a:bodyPr/>
                    <a:lstStyle/>
                    <a:p>
                      <a:pPr marL="285750" indent="-285750">
                        <a:buFont typeface="Arial" panose="020B0604020202020204" pitchFamily="34" charset="0"/>
                        <a:buChar char="•"/>
                      </a:pPr>
                      <a:r>
                        <a:rPr lang="en-US" sz="1600" b="0" i="0" kern="1200" dirty="0">
                          <a:solidFill>
                            <a:schemeClr val="dk1"/>
                          </a:solidFill>
                          <a:effectLst/>
                          <a:highlight>
                            <a:srgbClr val="FFFF00"/>
                          </a:highlight>
                          <a:latin typeface="+mn-lt"/>
                          <a:ea typeface="+mn-ea"/>
                          <a:cs typeface="+mn-cs"/>
                        </a:rPr>
                        <a:t>Does your facility have </a:t>
                      </a:r>
                      <a:r>
                        <a:rPr lang="en-US" sz="1600" b="1" i="0" kern="1200" dirty="0">
                          <a:solidFill>
                            <a:schemeClr val="dk1"/>
                          </a:solidFill>
                          <a:effectLst/>
                          <a:highlight>
                            <a:srgbClr val="FFFF00"/>
                          </a:highlight>
                          <a:latin typeface="+mn-lt"/>
                          <a:ea typeface="+mn-ea"/>
                          <a:cs typeface="+mn-cs"/>
                        </a:rPr>
                        <a:t>access to COVID-19 testing </a:t>
                      </a:r>
                      <a:r>
                        <a:rPr lang="en-US" sz="1600" b="0" i="0" kern="1200" dirty="0">
                          <a:solidFill>
                            <a:schemeClr val="dk1"/>
                          </a:solidFill>
                          <a:effectLst/>
                          <a:highlight>
                            <a:srgbClr val="FFFF00"/>
                          </a:highlight>
                          <a:latin typeface="+mn-lt"/>
                          <a:ea typeface="+mn-ea"/>
                          <a:cs typeface="+mn-cs"/>
                        </a:rPr>
                        <a:t>for</a:t>
                      </a:r>
                      <a:r>
                        <a:rPr lang="en-US" sz="1600" b="0" i="0" kern="1200" baseline="0" dirty="0">
                          <a:solidFill>
                            <a:schemeClr val="dk1"/>
                          </a:solidFill>
                          <a:effectLst/>
                          <a:highlight>
                            <a:srgbClr val="FFFF00"/>
                          </a:highlight>
                          <a:latin typeface="+mn-lt"/>
                          <a:ea typeface="+mn-ea"/>
                          <a:cs typeface="+mn-cs"/>
                        </a:rPr>
                        <a:t> </a:t>
                      </a:r>
                      <a:r>
                        <a:rPr lang="en-US" sz="1600" b="0" i="0" kern="1200" dirty="0">
                          <a:solidFill>
                            <a:schemeClr val="dk1"/>
                          </a:solidFill>
                          <a:effectLst/>
                          <a:highlight>
                            <a:srgbClr val="FFFF00"/>
                          </a:highlight>
                          <a:latin typeface="+mn-lt"/>
                          <a:ea typeface="+mn-ea"/>
                          <a:cs typeface="+mn-cs"/>
                        </a:rPr>
                        <a:t>residents in the facility?</a:t>
                      </a:r>
                    </a:p>
                    <a:p>
                      <a:pPr marL="285750" indent="-285750">
                        <a:buFont typeface="Arial" panose="020B0604020202020204" pitchFamily="34" charset="0"/>
                        <a:buChar char="•"/>
                      </a:pPr>
                      <a:r>
                        <a:rPr lang="en-US" sz="1600" b="0" i="0" kern="1200" dirty="0">
                          <a:solidFill>
                            <a:schemeClr val="dk1"/>
                          </a:solidFill>
                          <a:effectLst/>
                          <a:highlight>
                            <a:srgbClr val="FFFF00"/>
                          </a:highlight>
                          <a:latin typeface="+mn-lt"/>
                          <a:ea typeface="+mn-ea"/>
                          <a:cs typeface="+mn-cs"/>
                        </a:rPr>
                        <a:t>If </a:t>
                      </a:r>
                      <a:r>
                        <a:rPr lang="en-US" sz="1600" b="1" i="0" kern="1200" dirty="0">
                          <a:solidFill>
                            <a:schemeClr val="dk1"/>
                          </a:solidFill>
                          <a:effectLst/>
                          <a:highlight>
                            <a:srgbClr val="FFFF00"/>
                          </a:highlight>
                          <a:latin typeface="+mn-lt"/>
                          <a:ea typeface="+mn-ea"/>
                          <a:cs typeface="+mn-cs"/>
                        </a:rPr>
                        <a:t>YES</a:t>
                      </a:r>
                      <a:r>
                        <a:rPr lang="en-US" sz="1600" b="0" i="0" kern="1200" dirty="0">
                          <a:solidFill>
                            <a:schemeClr val="dk1"/>
                          </a:solidFill>
                          <a:effectLst/>
                          <a:highlight>
                            <a:srgbClr val="FFFF00"/>
                          </a:highlight>
                          <a:latin typeface="+mn-lt"/>
                          <a:ea typeface="+mn-ea"/>
                          <a:cs typeface="+mn-cs"/>
                        </a:rPr>
                        <a:t>, type of testing:  State Health Dept Lab, Private Lab, Other</a:t>
                      </a:r>
                      <a:endParaRPr lang="en-US" sz="1600" b="0" dirty="0">
                        <a:highlight>
                          <a:srgbClr val="FFFF00"/>
                        </a:highlight>
                      </a:endParaRPr>
                    </a:p>
                  </a:txBody>
                  <a:tcPr/>
                </a:tc>
                <a:extLst>
                  <a:ext uri="{0D108BD9-81ED-4DB2-BD59-A6C34878D82A}">
                    <a16:rowId xmlns:a16="http://schemas.microsoft.com/office/drawing/2014/main" val="2448164991"/>
                  </a:ext>
                </a:extLst>
              </a:tr>
            </a:tbl>
          </a:graphicData>
        </a:graphic>
      </p:graphicFrame>
      <p:sp>
        <p:nvSpPr>
          <p:cNvPr id="2" name="Title 1">
            <a:extLst>
              <a:ext uri="{FF2B5EF4-FFF2-40B4-BE49-F238E27FC236}">
                <a16:creationId xmlns:a16="http://schemas.microsoft.com/office/drawing/2014/main" id="{7F7834B6-6B9A-4B03-B310-F71EF78AEC5D}"/>
              </a:ext>
            </a:extLst>
          </p:cNvPr>
          <p:cNvSpPr>
            <a:spLocks noGrp="1"/>
          </p:cNvSpPr>
          <p:nvPr>
            <p:ph type="title"/>
          </p:nvPr>
        </p:nvSpPr>
        <p:spPr>
          <a:xfrm>
            <a:off x="216779" y="178419"/>
            <a:ext cx="11654362" cy="736649"/>
          </a:xfrm>
          <a:solidFill>
            <a:schemeClr val="tx2"/>
          </a:solidFill>
          <a:ln>
            <a:solidFill>
              <a:schemeClr val="tx1"/>
            </a:solidFill>
          </a:ln>
        </p:spPr>
        <p:txBody>
          <a:bodyPr>
            <a:normAutofit/>
          </a:bodyPr>
          <a:lstStyle/>
          <a:p>
            <a:pPr algn="ctr"/>
            <a:r>
              <a:rPr lang="en-US" sz="3200" dirty="0">
                <a:solidFill>
                  <a:schemeClr val="bg1"/>
                </a:solidFill>
              </a:rPr>
              <a:t>CDPH Survey 1.0 </a:t>
            </a:r>
            <a:r>
              <a:rPr lang="en-US" sz="3200" i="1" dirty="0">
                <a:solidFill>
                  <a:schemeClr val="bg1"/>
                </a:solidFill>
              </a:rPr>
              <a:t>versus</a:t>
            </a:r>
            <a:r>
              <a:rPr lang="en-US" sz="3200" dirty="0">
                <a:solidFill>
                  <a:schemeClr val="bg1"/>
                </a:solidFill>
              </a:rPr>
              <a:t> CDPH Survey 2.0   </a:t>
            </a:r>
            <a:r>
              <a:rPr lang="en-US" sz="3200" i="1" u="sng" dirty="0">
                <a:solidFill>
                  <a:schemeClr val="bg1"/>
                </a:solidFill>
              </a:rPr>
              <a:t>Resident Impact </a:t>
            </a:r>
          </a:p>
        </p:txBody>
      </p:sp>
    </p:spTree>
    <p:extLst>
      <p:ext uri="{BB962C8B-B14F-4D97-AF65-F5344CB8AC3E}">
        <p14:creationId xmlns:p14="http://schemas.microsoft.com/office/powerpoint/2010/main" val="2452599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hidden="1">
            <a:extLst>
              <a:ext uri="{FF2B5EF4-FFF2-40B4-BE49-F238E27FC236}">
                <a16:creationId xmlns:a16="http://schemas.microsoft.com/office/drawing/2014/main" id="{8A314B45-FFE1-4A11-AC23-9787B62E9293}"/>
              </a:ext>
            </a:extLst>
          </p:cNvPr>
          <p:cNvSpPr>
            <a:spLocks noGrp="1"/>
          </p:cNvSpPr>
          <p:nvPr>
            <p:ph type="sldNum" sz="quarter" idx="12"/>
          </p:nvPr>
        </p:nvSpPr>
        <p:spPr/>
        <p:txBody>
          <a:bodyPr/>
          <a:lstStyle/>
          <a:p>
            <a:fld id="{AD4B0340-FEAF-4F4B-B33B-34F180C37953}" type="slidenum">
              <a:rPr lang="en-US" smtClean="0"/>
              <a:pPr/>
              <a:t>6</a:t>
            </a:fld>
            <a:endParaRPr lang="en-US" dirty="0"/>
          </a:p>
        </p:txBody>
      </p:sp>
      <p:sp>
        <p:nvSpPr>
          <p:cNvPr id="3" name="Rectangle 2">
            <a:extLst>
              <a:ext uri="{C183D7F6-B498-43B3-948B-1728B52AA6E4}">
                <adec:decorative xmlns:adec="http://schemas.microsoft.com/office/drawing/2017/decorative" val="1"/>
              </a:ext>
            </a:extLst>
          </p:cNvPr>
          <p:cNvSpPr/>
          <p:nvPr/>
        </p:nvSpPr>
        <p:spPr>
          <a:xfrm>
            <a:off x="423746" y="5575610"/>
            <a:ext cx="2486722" cy="11458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5">
            <a:extLst>
              <a:ext uri="{FF2B5EF4-FFF2-40B4-BE49-F238E27FC236}">
                <a16:creationId xmlns:a16="http://schemas.microsoft.com/office/drawing/2014/main" id="{D4331499-A7A5-4C96-8B9F-865AEB57B51E}"/>
              </a:ext>
            </a:extLst>
          </p:cNvPr>
          <p:cNvGraphicFramePr>
            <a:graphicFrameLocks noGrp="1"/>
          </p:cNvGraphicFramePr>
          <p:nvPr>
            <p:ph idx="1"/>
            <p:extLst>
              <p:ext uri="{D42A27DB-BD31-4B8C-83A1-F6EECF244321}">
                <p14:modId xmlns:p14="http://schemas.microsoft.com/office/powerpoint/2010/main" val="570642503"/>
              </p:ext>
            </p:extLst>
          </p:nvPr>
        </p:nvGraphicFramePr>
        <p:xfrm>
          <a:off x="705395" y="1037448"/>
          <a:ext cx="10762705" cy="5684027"/>
        </p:xfrm>
        <a:graphic>
          <a:graphicData uri="http://schemas.openxmlformats.org/drawingml/2006/table">
            <a:tbl>
              <a:tblPr firstRow="1" bandRow="1">
                <a:tableStyleId>{5C22544A-7EE6-4342-B048-85BDC9FD1C3A}</a:tableStyleId>
              </a:tblPr>
              <a:tblGrid>
                <a:gridCol w="5141654">
                  <a:extLst>
                    <a:ext uri="{9D8B030D-6E8A-4147-A177-3AD203B41FA5}">
                      <a16:colId xmlns:a16="http://schemas.microsoft.com/office/drawing/2014/main" val="1972255984"/>
                    </a:ext>
                  </a:extLst>
                </a:gridCol>
                <a:gridCol w="5621051">
                  <a:extLst>
                    <a:ext uri="{9D8B030D-6E8A-4147-A177-3AD203B41FA5}">
                      <a16:colId xmlns:a16="http://schemas.microsoft.com/office/drawing/2014/main" val="1304367759"/>
                    </a:ext>
                  </a:extLst>
                </a:gridCol>
              </a:tblGrid>
              <a:tr h="821695">
                <a:tc>
                  <a:txBody>
                    <a:bodyPr/>
                    <a:lstStyle/>
                    <a:p>
                      <a:r>
                        <a:rPr lang="en-US" sz="2600" dirty="0"/>
                        <a:t>CDPH SURVEY 1.0  (4/20 – 5/14)</a:t>
                      </a:r>
                    </a:p>
                  </a:txBody>
                  <a:tcPr/>
                </a:tc>
                <a:tc>
                  <a:txBody>
                    <a:bodyPr/>
                    <a:lstStyle/>
                    <a:p>
                      <a:r>
                        <a:rPr lang="en-US" sz="2600" dirty="0"/>
                        <a:t>CDPH SURVEY 2.0 (starting 5/14)</a:t>
                      </a:r>
                    </a:p>
                    <a:p>
                      <a:pPr algn="ctr"/>
                      <a:r>
                        <a:rPr lang="en-US" sz="1800" dirty="0"/>
                        <a:t>Updated to align with CDC/NHSN</a:t>
                      </a:r>
                    </a:p>
                  </a:txBody>
                  <a:tcPr/>
                </a:tc>
                <a:extLst>
                  <a:ext uri="{0D108BD9-81ED-4DB2-BD59-A6C34878D82A}">
                    <a16:rowId xmlns:a16="http://schemas.microsoft.com/office/drawing/2014/main" val="3552841932"/>
                  </a:ext>
                </a:extLst>
              </a:tr>
              <a:tr h="1479052">
                <a:tc>
                  <a:txBody>
                    <a:bodyPr/>
                    <a:lstStyle/>
                    <a:p>
                      <a:pPr marL="0" indent="0">
                        <a:buFont typeface="Arial" panose="020B0604020202020204" pitchFamily="34" charset="0"/>
                        <a:buNone/>
                      </a:pPr>
                      <a:r>
                        <a:rPr lang="en-US" sz="1500" b="0" kern="1200" dirty="0">
                          <a:solidFill>
                            <a:schemeClr val="dk1"/>
                          </a:solidFill>
                          <a:effectLst/>
                          <a:latin typeface="+mn-lt"/>
                          <a:ea typeface="+mn-ea"/>
                          <a:cs typeface="+mn-cs"/>
                        </a:rPr>
                        <a:t>Have any of your staff ever had a </a:t>
                      </a:r>
                      <a:r>
                        <a:rPr lang="en-US" sz="1500" b="1" kern="1200" dirty="0">
                          <a:solidFill>
                            <a:schemeClr val="dk1"/>
                          </a:solidFill>
                          <a:effectLst/>
                          <a:latin typeface="+mn-lt"/>
                          <a:ea typeface="+mn-ea"/>
                          <a:cs typeface="+mn-cs"/>
                        </a:rPr>
                        <a:t>laboratory confirmed </a:t>
                      </a:r>
                      <a:r>
                        <a:rPr lang="en-US" sz="1500" b="0" kern="1200" dirty="0">
                          <a:solidFill>
                            <a:schemeClr val="dk1"/>
                          </a:solidFill>
                          <a:effectLst/>
                          <a:latin typeface="+mn-lt"/>
                          <a:ea typeface="+mn-ea"/>
                          <a:cs typeface="+mn-cs"/>
                        </a:rPr>
                        <a:t>COVID diagnosis? </a:t>
                      </a:r>
                      <a:r>
                        <a:rPr lang="en-US" sz="1500" b="1" kern="1200" dirty="0">
                          <a:solidFill>
                            <a:schemeClr val="dk1"/>
                          </a:solidFill>
                          <a:effectLst/>
                          <a:latin typeface="+mn-lt"/>
                          <a:ea typeface="+mn-ea"/>
                          <a:cs typeface="+mn-cs"/>
                        </a:rPr>
                        <a:t>Y/N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kern="1200" dirty="0">
                          <a:solidFill>
                            <a:schemeClr val="dk1"/>
                          </a:solidFill>
                          <a:effectLst/>
                          <a:latin typeface="+mn-lt"/>
                          <a:ea typeface="+mn-ea"/>
                          <a:cs typeface="+mn-cs"/>
                        </a:rPr>
                        <a:t>How many of your staff scheduled to work this week ever had </a:t>
                      </a:r>
                      <a:r>
                        <a:rPr lang="en-US" sz="1500" b="1" kern="1200" dirty="0">
                          <a:solidFill>
                            <a:schemeClr val="dk1"/>
                          </a:solidFill>
                          <a:effectLst/>
                          <a:latin typeface="+mn-lt"/>
                          <a:ea typeface="+mn-ea"/>
                          <a:cs typeface="+mn-cs"/>
                        </a:rPr>
                        <a:t>laboratory confirmed </a:t>
                      </a:r>
                      <a:r>
                        <a:rPr lang="en-US" sz="1500" b="0" kern="1200" dirty="0">
                          <a:solidFill>
                            <a:schemeClr val="dk1"/>
                          </a:solidFill>
                          <a:effectLst/>
                          <a:latin typeface="+mn-lt"/>
                          <a:ea typeface="+mn-ea"/>
                          <a:cs typeface="+mn-cs"/>
                        </a:rPr>
                        <a:t>COVID diagnosis?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dirty="0">
                          <a:solidFill>
                            <a:schemeClr val="dk1"/>
                          </a:solidFill>
                          <a:effectLst/>
                          <a:latin typeface="+mn-lt"/>
                          <a:ea typeface="+mn-ea"/>
                          <a:cs typeface="+mn-cs"/>
                        </a:rPr>
                        <a:t>What is the </a:t>
                      </a:r>
                      <a:r>
                        <a:rPr lang="en-US" sz="1500" b="1" kern="1200" dirty="0">
                          <a:solidFill>
                            <a:schemeClr val="dk1"/>
                          </a:solidFill>
                          <a:effectLst/>
                          <a:latin typeface="+mn-lt"/>
                          <a:ea typeface="+mn-ea"/>
                          <a:cs typeface="+mn-cs"/>
                        </a:rPr>
                        <a:t>cumulative</a:t>
                      </a:r>
                      <a:r>
                        <a:rPr lang="en-US" sz="1500" kern="1200" dirty="0">
                          <a:solidFill>
                            <a:schemeClr val="dk1"/>
                          </a:solidFill>
                          <a:effectLst/>
                          <a:latin typeface="+mn-lt"/>
                          <a:ea typeface="+mn-ea"/>
                          <a:cs typeface="+mn-cs"/>
                        </a:rPr>
                        <a:t> number of staff who have had a </a:t>
                      </a:r>
                      <a:r>
                        <a:rPr lang="en-US" sz="1500" b="1" kern="1200" dirty="0">
                          <a:solidFill>
                            <a:schemeClr val="dk1"/>
                          </a:solidFill>
                          <a:effectLst/>
                          <a:latin typeface="+mn-lt"/>
                          <a:ea typeface="+mn-ea"/>
                          <a:cs typeface="+mn-cs"/>
                        </a:rPr>
                        <a:t>laboratory confirmed </a:t>
                      </a:r>
                      <a:r>
                        <a:rPr lang="en-US" sz="1500" kern="1200" dirty="0">
                          <a:solidFill>
                            <a:schemeClr val="dk1"/>
                          </a:solidFill>
                          <a:effectLst/>
                          <a:latin typeface="+mn-lt"/>
                          <a:ea typeface="+mn-ea"/>
                          <a:cs typeface="+mn-cs"/>
                        </a:rPr>
                        <a:t>COVID diagnosis.</a:t>
                      </a:r>
                    </a:p>
                  </a:txBody>
                  <a:tcPr/>
                </a:tc>
                <a:tc>
                  <a:txBody>
                    <a:bodyPr/>
                    <a:lstStyle/>
                    <a:p>
                      <a:pPr marL="285750" indent="-285750">
                        <a:buFont typeface="Arial" panose="020B0604020202020204" pitchFamily="34" charset="0"/>
                        <a:buChar char="•"/>
                      </a:pPr>
                      <a:r>
                        <a:rPr lang="en-US" sz="1500" b="1" i="0" kern="1200" dirty="0">
                          <a:solidFill>
                            <a:schemeClr val="dk1"/>
                          </a:solidFill>
                          <a:effectLst/>
                          <a:latin typeface="+mn-lt"/>
                          <a:ea typeface="+mn-ea"/>
                          <a:cs typeface="+mn-cs"/>
                        </a:rPr>
                        <a:t>Confirmed: </a:t>
                      </a:r>
                      <a:r>
                        <a:rPr lang="en-US" sz="1500" b="0" i="0" kern="1200" dirty="0">
                          <a:solidFill>
                            <a:schemeClr val="dk1"/>
                          </a:solidFill>
                          <a:effectLst/>
                          <a:latin typeface="+mn-lt"/>
                          <a:ea typeface="+mn-ea"/>
                          <a:cs typeface="+mn-cs"/>
                        </a:rPr>
                        <a:t>Staff and facility personnel with new laboratory positive COVID-19</a:t>
                      </a:r>
                    </a:p>
                    <a:p>
                      <a:pPr marL="285750" indent="-285750">
                        <a:buFont typeface="Arial" panose="020B0604020202020204" pitchFamily="34" charset="0"/>
                        <a:buChar char="•"/>
                      </a:pPr>
                      <a:r>
                        <a:rPr lang="en-US" sz="1500" b="1" i="0" kern="1200" dirty="0">
                          <a:solidFill>
                            <a:schemeClr val="dk1"/>
                          </a:solidFill>
                          <a:effectLst/>
                          <a:highlight>
                            <a:srgbClr val="FFFF00"/>
                          </a:highlight>
                          <a:latin typeface="+mn-lt"/>
                          <a:ea typeface="+mn-ea"/>
                          <a:cs typeface="+mn-cs"/>
                        </a:rPr>
                        <a:t>Suspected:</a:t>
                      </a:r>
                      <a:r>
                        <a:rPr lang="en-US" sz="1500" kern="1200" dirty="0">
                          <a:solidFill>
                            <a:schemeClr val="dk1"/>
                          </a:solidFill>
                          <a:effectLst/>
                          <a:highlight>
                            <a:srgbClr val="FFFF00"/>
                          </a:highlight>
                          <a:latin typeface="+mn-lt"/>
                          <a:ea typeface="+mn-ea"/>
                          <a:cs typeface="+mn-cs"/>
                        </a:rPr>
                        <a:t> Staff and facility personnel with new </a:t>
                      </a:r>
                      <a:r>
                        <a:rPr lang="en-US" sz="1500" b="1" kern="1200" dirty="0">
                          <a:solidFill>
                            <a:schemeClr val="dk1"/>
                          </a:solidFill>
                          <a:effectLst/>
                          <a:highlight>
                            <a:srgbClr val="FFFF00"/>
                          </a:highlight>
                          <a:latin typeface="+mn-lt"/>
                          <a:ea typeface="+mn-ea"/>
                          <a:cs typeface="+mn-cs"/>
                        </a:rPr>
                        <a:t>suspected </a:t>
                      </a:r>
                      <a:r>
                        <a:rPr lang="en-US" sz="1500" kern="1200" dirty="0">
                          <a:solidFill>
                            <a:schemeClr val="dk1"/>
                          </a:solidFill>
                          <a:effectLst/>
                          <a:highlight>
                            <a:srgbClr val="FFFF00"/>
                          </a:highlight>
                          <a:latin typeface="+mn-lt"/>
                          <a:ea typeface="+mn-ea"/>
                          <a:cs typeface="+mn-cs"/>
                        </a:rPr>
                        <a:t>COVID-19</a:t>
                      </a:r>
                      <a:endParaRPr lang="en-US" sz="1500" dirty="0">
                        <a:highlight>
                          <a:srgbClr val="FFFF00"/>
                        </a:highlight>
                      </a:endParaRPr>
                    </a:p>
                    <a:p>
                      <a:pPr marL="285750" indent="-285750">
                        <a:buFont typeface="Arial" panose="020B0604020202020204" pitchFamily="34" charset="0"/>
                        <a:buChar char="•"/>
                      </a:pPr>
                      <a:endParaRPr lang="en-US" sz="1500" b="0" i="0" kern="1200" dirty="0">
                        <a:solidFill>
                          <a:schemeClr val="dk1"/>
                        </a:solidFill>
                        <a:effectLst/>
                        <a:latin typeface="+mn-lt"/>
                        <a:ea typeface="+mn-ea"/>
                        <a:cs typeface="+mn-cs"/>
                      </a:endParaRPr>
                    </a:p>
                  </a:txBody>
                  <a:tcPr/>
                </a:tc>
                <a:extLst>
                  <a:ext uri="{0D108BD9-81ED-4DB2-BD59-A6C34878D82A}">
                    <a16:rowId xmlns:a16="http://schemas.microsoft.com/office/drawing/2014/main" val="570308467"/>
                  </a:ext>
                </a:extLst>
              </a:tr>
              <a:tr h="62339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kern="1200" dirty="0">
                          <a:solidFill>
                            <a:schemeClr val="dk1"/>
                          </a:solidFill>
                          <a:effectLst/>
                          <a:latin typeface="+mn-lt"/>
                          <a:ea typeface="+mn-ea"/>
                          <a:cs typeface="+mn-cs"/>
                        </a:rPr>
                        <a:t>What is the cumulative number of </a:t>
                      </a:r>
                      <a:r>
                        <a:rPr lang="en-US" sz="1500" b="1" kern="1200" dirty="0">
                          <a:solidFill>
                            <a:schemeClr val="dk1"/>
                          </a:solidFill>
                          <a:effectLst/>
                          <a:latin typeface="+mn-lt"/>
                          <a:ea typeface="+mn-ea"/>
                          <a:cs typeface="+mn-cs"/>
                        </a:rPr>
                        <a:t>health care workers at your facility who have died </a:t>
                      </a:r>
                      <a:r>
                        <a:rPr lang="en-US" sz="1500" b="0" kern="1200" dirty="0">
                          <a:solidFill>
                            <a:schemeClr val="dk1"/>
                          </a:solidFill>
                          <a:effectLst/>
                          <a:latin typeface="+mn-lt"/>
                          <a:ea typeface="+mn-ea"/>
                          <a:cs typeface="+mn-cs"/>
                        </a:rPr>
                        <a:t>from COVID-19?</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500" dirty="0"/>
                    </a:p>
                  </a:txBody>
                  <a:tcPr/>
                </a:tc>
                <a:tc>
                  <a:txBody>
                    <a:bodyPr/>
                    <a:lstStyle/>
                    <a:p>
                      <a:pPr marL="285750" indent="-285750">
                        <a:buFont typeface="Arial" panose="020B0604020202020204" pitchFamily="34" charset="0"/>
                        <a:buChar char="•"/>
                      </a:pPr>
                      <a:r>
                        <a:rPr lang="en-US" sz="1500" b="1" i="0" kern="1200" dirty="0">
                          <a:solidFill>
                            <a:schemeClr val="dk1"/>
                          </a:solidFill>
                          <a:effectLst/>
                          <a:highlight>
                            <a:srgbClr val="FFFF00"/>
                          </a:highlight>
                          <a:latin typeface="+mn-lt"/>
                          <a:ea typeface="+mn-ea"/>
                          <a:cs typeface="+mn-cs"/>
                        </a:rPr>
                        <a:t>COVID-19 Deaths: </a:t>
                      </a:r>
                      <a:r>
                        <a:rPr lang="en-US" sz="1500" b="0" i="0" kern="1200" dirty="0">
                          <a:solidFill>
                            <a:schemeClr val="dk1"/>
                          </a:solidFill>
                          <a:effectLst/>
                          <a:highlight>
                            <a:srgbClr val="FFFF00"/>
                          </a:highlight>
                          <a:latin typeface="+mn-lt"/>
                          <a:ea typeface="+mn-ea"/>
                          <a:cs typeface="+mn-cs"/>
                        </a:rPr>
                        <a:t>Staff and facility personnel with new suspected or laboratory positive COVID-19 who died in the facility or at another location.</a:t>
                      </a:r>
                    </a:p>
                  </a:txBody>
                  <a:tcPr/>
                </a:tc>
                <a:extLst>
                  <a:ext uri="{0D108BD9-81ED-4DB2-BD59-A6C34878D82A}">
                    <a16:rowId xmlns:a16="http://schemas.microsoft.com/office/drawing/2014/main" val="2120504309"/>
                  </a:ext>
                </a:extLst>
              </a:tr>
              <a:tr h="2399351">
                <a:tc>
                  <a:txBody>
                    <a:bodyPr/>
                    <a:lstStyle/>
                    <a:p>
                      <a:pPr marL="285750" indent="-285750">
                        <a:buFont typeface="Arial" panose="020B0604020202020204" pitchFamily="34" charset="0"/>
                        <a:buChar char="•"/>
                      </a:pPr>
                      <a:r>
                        <a:rPr lang="en-US" sz="1500" kern="1200" dirty="0">
                          <a:solidFill>
                            <a:schemeClr val="dk1"/>
                          </a:solidFill>
                          <a:effectLst/>
                          <a:latin typeface="+mn-lt"/>
                          <a:ea typeface="+mn-ea"/>
                          <a:cs typeface="+mn-cs"/>
                        </a:rPr>
                        <a:t>Have any nursing care staff, scheduled to work in the </a:t>
                      </a:r>
                      <a:r>
                        <a:rPr lang="en-US" sz="1500" b="1" kern="1200" dirty="0">
                          <a:solidFill>
                            <a:schemeClr val="dk1"/>
                          </a:solidFill>
                          <a:effectLst/>
                          <a:latin typeface="+mn-lt"/>
                          <a:ea typeface="+mn-ea"/>
                          <a:cs typeface="+mn-cs"/>
                        </a:rPr>
                        <a:t>last 24 hours, not been able to report for work</a:t>
                      </a:r>
                      <a:r>
                        <a:rPr lang="en-US" sz="1500" kern="1200" dirty="0">
                          <a:solidFill>
                            <a:schemeClr val="dk1"/>
                          </a:solidFill>
                          <a:effectLst/>
                          <a:latin typeface="+mn-lt"/>
                          <a:ea typeface="+mn-ea"/>
                          <a:cs typeface="+mn-cs"/>
                        </a:rPr>
                        <a:t>? </a:t>
                      </a:r>
                      <a:r>
                        <a:rPr lang="en-US" sz="1500" b="1" kern="1200" dirty="0">
                          <a:solidFill>
                            <a:schemeClr val="dk1"/>
                          </a:solidFill>
                          <a:effectLst/>
                          <a:latin typeface="+mn-lt"/>
                          <a:ea typeface="+mn-ea"/>
                          <a:cs typeface="+mn-cs"/>
                        </a:rPr>
                        <a:t>Y/N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kern="1200" dirty="0">
                          <a:solidFill>
                            <a:schemeClr val="dk1"/>
                          </a:solidFill>
                          <a:effectLst/>
                          <a:latin typeface="+mn-lt"/>
                          <a:ea typeface="+mn-ea"/>
                          <a:cs typeface="+mn-cs"/>
                        </a:rPr>
                        <a:t>The total number of nursing care staff that </a:t>
                      </a:r>
                      <a:r>
                        <a:rPr lang="en-US" sz="1500" b="1" kern="1200" dirty="0">
                          <a:solidFill>
                            <a:schemeClr val="dk1"/>
                          </a:solidFill>
                          <a:effectLst/>
                          <a:latin typeface="+mn-lt"/>
                          <a:ea typeface="+mn-ea"/>
                          <a:cs typeface="+mn-cs"/>
                        </a:rPr>
                        <a:t>were</a:t>
                      </a:r>
                      <a:r>
                        <a:rPr lang="en-US" sz="1500" b="0" kern="1200" dirty="0">
                          <a:solidFill>
                            <a:schemeClr val="dk1"/>
                          </a:solidFill>
                          <a:effectLst/>
                          <a:latin typeface="+mn-lt"/>
                          <a:ea typeface="+mn-ea"/>
                          <a:cs typeface="+mn-cs"/>
                        </a:rPr>
                        <a:t> </a:t>
                      </a:r>
                      <a:r>
                        <a:rPr lang="en-US" sz="1500" b="1" u="none" kern="1200" dirty="0">
                          <a:solidFill>
                            <a:schemeClr val="dk1"/>
                          </a:solidFill>
                          <a:effectLst/>
                          <a:latin typeface="+mn-lt"/>
                          <a:ea typeface="+mn-ea"/>
                          <a:cs typeface="+mn-cs"/>
                        </a:rPr>
                        <a:t>scheduled</a:t>
                      </a:r>
                      <a:r>
                        <a:rPr lang="en-US" sz="1500" b="0" kern="1200" dirty="0">
                          <a:solidFill>
                            <a:schemeClr val="dk1"/>
                          </a:solidFill>
                          <a:effectLst/>
                          <a:latin typeface="+mn-lt"/>
                          <a:ea typeface="+mn-ea"/>
                          <a:cs typeface="+mn-cs"/>
                        </a:rPr>
                        <a:t> to work at your facility in the last 24 hours.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kern="1200" dirty="0">
                          <a:solidFill>
                            <a:schemeClr val="dk1"/>
                          </a:solidFill>
                          <a:effectLst/>
                          <a:latin typeface="+mn-lt"/>
                          <a:ea typeface="+mn-ea"/>
                          <a:cs typeface="+mn-cs"/>
                        </a:rPr>
                        <a:t>How many nursing care staff, scheduled to work in the last 24 hours, have </a:t>
                      </a:r>
                      <a:r>
                        <a:rPr lang="en-US" sz="1500" b="1" u="sng" kern="1200" dirty="0">
                          <a:solidFill>
                            <a:schemeClr val="dk1"/>
                          </a:solidFill>
                          <a:effectLst/>
                          <a:latin typeface="+mn-lt"/>
                          <a:ea typeface="+mn-ea"/>
                          <a:cs typeface="+mn-cs"/>
                        </a:rPr>
                        <a:t>not</a:t>
                      </a:r>
                      <a:r>
                        <a:rPr lang="en-US" sz="1500" b="1" kern="1200" dirty="0">
                          <a:solidFill>
                            <a:schemeClr val="dk1"/>
                          </a:solidFill>
                          <a:effectLst/>
                          <a:latin typeface="+mn-lt"/>
                          <a:ea typeface="+mn-ea"/>
                          <a:cs typeface="+mn-cs"/>
                        </a:rPr>
                        <a:t> reported for work</a:t>
                      </a:r>
                      <a:r>
                        <a:rPr lang="en-US" sz="1500" b="0" kern="1200" dirty="0">
                          <a:solidFill>
                            <a:schemeClr val="dk1"/>
                          </a:solidFill>
                          <a:effectLst/>
                          <a:latin typeface="+mn-lt"/>
                          <a:ea typeface="+mn-ea"/>
                          <a:cs typeface="+mn-cs"/>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kern="1200" dirty="0">
                          <a:solidFill>
                            <a:schemeClr val="dk1"/>
                          </a:solidFill>
                          <a:effectLst/>
                          <a:latin typeface="+mn-lt"/>
                          <a:ea typeface="+mn-ea"/>
                          <a:cs typeface="+mn-cs"/>
                        </a:rPr>
                        <a:t>Will you have a </a:t>
                      </a:r>
                      <a:r>
                        <a:rPr lang="en-US" sz="1500" b="1" kern="1200" dirty="0">
                          <a:solidFill>
                            <a:schemeClr val="dk1"/>
                          </a:solidFill>
                          <a:effectLst/>
                          <a:latin typeface="+mn-lt"/>
                          <a:ea typeface="+mn-ea"/>
                          <a:cs typeface="+mn-cs"/>
                        </a:rPr>
                        <a:t>critical staffing shortage </a:t>
                      </a:r>
                      <a:r>
                        <a:rPr lang="en-US" sz="1500" b="0" kern="1200" dirty="0">
                          <a:solidFill>
                            <a:schemeClr val="dk1"/>
                          </a:solidFill>
                          <a:effectLst/>
                          <a:latin typeface="+mn-lt"/>
                          <a:ea typeface="+mn-ea"/>
                          <a:cs typeface="+mn-cs"/>
                        </a:rPr>
                        <a:t>within in </a:t>
                      </a:r>
                      <a:r>
                        <a:rPr lang="en-US" sz="1500" b="1" u="sng" kern="1200" dirty="0">
                          <a:solidFill>
                            <a:schemeClr val="dk1"/>
                          </a:solidFill>
                          <a:effectLst/>
                          <a:latin typeface="+mn-lt"/>
                          <a:ea typeface="+mn-ea"/>
                          <a:cs typeface="+mn-cs"/>
                        </a:rPr>
                        <a:t>upcoming week</a:t>
                      </a:r>
                      <a:r>
                        <a:rPr lang="en-US" sz="1500" b="0" kern="1200" dirty="0">
                          <a:solidFill>
                            <a:schemeClr val="dk1"/>
                          </a:solidFill>
                          <a:effectLst/>
                          <a:latin typeface="+mn-lt"/>
                          <a:ea typeface="+mn-ea"/>
                          <a:cs typeface="+mn-cs"/>
                        </a:rPr>
                        <a:t>?</a:t>
                      </a:r>
                    </a:p>
                    <a:p>
                      <a:pPr marL="742950" lvl="1" indent="-285750">
                        <a:buFont typeface="Arial" panose="020B0604020202020204" pitchFamily="34" charset="0"/>
                        <a:buChar char="•"/>
                      </a:pPr>
                      <a:r>
                        <a:rPr lang="en-US" sz="1500" b="0" i="0" kern="1200" dirty="0">
                          <a:solidFill>
                            <a:schemeClr val="dk1"/>
                          </a:solidFill>
                          <a:effectLst/>
                          <a:latin typeface="+mn-lt"/>
                          <a:ea typeface="+mn-ea"/>
                          <a:cs typeface="+mn-cs"/>
                        </a:rPr>
                        <a:t>If </a:t>
                      </a:r>
                      <a:r>
                        <a:rPr lang="en-US" sz="1500" b="1" i="0" kern="1200" dirty="0">
                          <a:solidFill>
                            <a:schemeClr val="dk1"/>
                          </a:solidFill>
                          <a:effectLst/>
                          <a:latin typeface="+mn-lt"/>
                          <a:ea typeface="+mn-ea"/>
                          <a:cs typeface="+mn-cs"/>
                        </a:rPr>
                        <a:t>Yes</a:t>
                      </a:r>
                      <a:r>
                        <a:rPr lang="en-US" sz="1500" b="0" i="0" kern="1200" dirty="0">
                          <a:solidFill>
                            <a:schemeClr val="dk1"/>
                          </a:solidFill>
                          <a:effectLst/>
                          <a:latin typeface="+mn-lt"/>
                          <a:ea typeface="+mn-ea"/>
                          <a:cs typeface="+mn-cs"/>
                        </a:rPr>
                        <a:t>, type of resource needed: RN, LVN, CNA</a:t>
                      </a:r>
                    </a:p>
                    <a:p>
                      <a:pPr marL="742950" lvl="1" indent="-285750">
                        <a:buFont typeface="Arial" panose="020B0604020202020204" pitchFamily="34" charset="0"/>
                        <a:buChar char="•"/>
                      </a:pPr>
                      <a:r>
                        <a:rPr lang="en-US" sz="1500" b="0" i="0" kern="1200" dirty="0">
                          <a:solidFill>
                            <a:schemeClr val="dk1"/>
                          </a:solidFill>
                          <a:effectLst/>
                          <a:latin typeface="+mn-lt"/>
                          <a:ea typeface="+mn-ea"/>
                          <a:cs typeface="+mn-cs"/>
                        </a:rPr>
                        <a:t>For </a:t>
                      </a:r>
                      <a:r>
                        <a:rPr lang="en-US" sz="1500" b="1" i="0" kern="1200" dirty="0">
                          <a:solidFill>
                            <a:schemeClr val="dk1"/>
                          </a:solidFill>
                          <a:effectLst/>
                          <a:latin typeface="+mn-lt"/>
                          <a:ea typeface="+mn-ea"/>
                          <a:cs typeface="+mn-cs"/>
                        </a:rPr>
                        <a:t>each staff category</a:t>
                      </a:r>
                      <a:r>
                        <a:rPr lang="en-US" sz="1500" b="0" i="0" kern="1200" dirty="0">
                          <a:solidFill>
                            <a:schemeClr val="dk1"/>
                          </a:solidFill>
                          <a:effectLst/>
                          <a:latin typeface="+mn-lt"/>
                          <a:ea typeface="+mn-ea"/>
                          <a:cs typeface="+mn-cs"/>
                        </a:rPr>
                        <a:t>: Count needed, Count remaining</a:t>
                      </a:r>
                      <a:endParaRPr lang="en-US" sz="1500" b="0" kern="1200" dirty="0">
                        <a:solidFill>
                          <a:schemeClr val="dk1"/>
                        </a:solidFill>
                        <a:effectLst/>
                        <a:latin typeface="+mn-lt"/>
                        <a:ea typeface="+mn-ea"/>
                        <a:cs typeface="+mn-cs"/>
                      </a:endParaRPr>
                    </a:p>
                  </a:txBody>
                  <a:tcPr/>
                </a:tc>
                <a:tc>
                  <a:txBody>
                    <a:bodyPr/>
                    <a:lstStyle/>
                    <a:p>
                      <a:pPr marL="0" indent="0">
                        <a:buFont typeface="Arial" panose="020B0604020202020204" pitchFamily="34" charset="0"/>
                        <a:buNone/>
                      </a:pPr>
                      <a:r>
                        <a:rPr lang="en-US" sz="1500" b="0" i="0" kern="1200" dirty="0">
                          <a:solidFill>
                            <a:schemeClr val="dk1"/>
                          </a:solidFill>
                          <a:effectLst/>
                          <a:latin typeface="+mn-lt"/>
                          <a:ea typeface="+mn-ea"/>
                          <a:cs typeface="+mn-cs"/>
                        </a:rPr>
                        <a:t>Have any nursing care staff, scheduled to work in the </a:t>
                      </a:r>
                      <a:r>
                        <a:rPr lang="en-US" sz="1500" b="1" i="0" kern="1200" dirty="0">
                          <a:solidFill>
                            <a:schemeClr val="dk1"/>
                          </a:solidFill>
                          <a:effectLst/>
                          <a:latin typeface="+mn-lt"/>
                          <a:ea typeface="+mn-ea"/>
                          <a:cs typeface="+mn-cs"/>
                        </a:rPr>
                        <a:t>last 24 hours, not been able to report for work</a:t>
                      </a:r>
                      <a:r>
                        <a:rPr lang="en-US" sz="1500" b="0" i="0" kern="1200" dirty="0">
                          <a:solidFill>
                            <a:schemeClr val="dk1"/>
                          </a:solidFill>
                          <a:effectLst/>
                          <a:latin typeface="+mn-lt"/>
                          <a:ea typeface="+mn-ea"/>
                          <a:cs typeface="+mn-cs"/>
                        </a:rPr>
                        <a:t>? </a:t>
                      </a:r>
                      <a:r>
                        <a:rPr lang="en-US" sz="1500" b="1" i="0" kern="1200" dirty="0">
                          <a:solidFill>
                            <a:schemeClr val="dk1"/>
                          </a:solidFill>
                          <a:effectLst/>
                          <a:latin typeface="+mn-lt"/>
                          <a:ea typeface="+mn-ea"/>
                          <a:cs typeface="+mn-cs"/>
                        </a:rPr>
                        <a:t>Y/N</a:t>
                      </a:r>
                    </a:p>
                    <a:p>
                      <a:pPr marL="285750" indent="-285750">
                        <a:buFont typeface="Arial" panose="020B0604020202020204" pitchFamily="34" charset="0"/>
                        <a:buChar char="•"/>
                      </a:pPr>
                      <a:r>
                        <a:rPr lang="en-US" sz="1500" b="0" i="0" kern="1200" dirty="0">
                          <a:solidFill>
                            <a:schemeClr val="dk1"/>
                          </a:solidFill>
                          <a:effectLst/>
                          <a:latin typeface="+mn-lt"/>
                          <a:ea typeface="+mn-ea"/>
                          <a:cs typeface="+mn-cs"/>
                        </a:rPr>
                        <a:t>Enter the total number of nursing care staff (RN, LVN, CNA) that were scheduled to work at your facility is the last 24 hours</a:t>
                      </a:r>
                    </a:p>
                    <a:p>
                      <a:pPr marL="285750" indent="-285750">
                        <a:buFont typeface="Arial" panose="020B0604020202020204" pitchFamily="34" charset="0"/>
                        <a:buChar char="•"/>
                      </a:pPr>
                      <a:r>
                        <a:rPr lang="en-US" sz="1500" b="0" i="0" kern="1200" dirty="0">
                          <a:solidFill>
                            <a:schemeClr val="dk1"/>
                          </a:solidFill>
                          <a:effectLst/>
                          <a:latin typeface="+mn-lt"/>
                          <a:ea typeface="+mn-ea"/>
                          <a:cs typeface="+mn-cs"/>
                        </a:rPr>
                        <a:t>Of the nursing care staff (RN, LVN, CNA) that </a:t>
                      </a:r>
                      <a:r>
                        <a:rPr lang="en-US" sz="1500" b="1" i="0" kern="1200" dirty="0">
                          <a:solidFill>
                            <a:schemeClr val="dk1"/>
                          </a:solidFill>
                          <a:effectLst/>
                          <a:latin typeface="+mn-lt"/>
                          <a:ea typeface="+mn-ea"/>
                          <a:cs typeface="+mn-cs"/>
                        </a:rPr>
                        <a:t>were scheduled </a:t>
                      </a:r>
                      <a:r>
                        <a:rPr lang="en-US" sz="1500" b="0" i="0" kern="1200" dirty="0">
                          <a:solidFill>
                            <a:schemeClr val="dk1"/>
                          </a:solidFill>
                          <a:effectLst/>
                          <a:latin typeface="+mn-lt"/>
                          <a:ea typeface="+mn-ea"/>
                          <a:cs typeface="+mn-cs"/>
                        </a:rPr>
                        <a:t>to work in the last 24 hours, how many </a:t>
                      </a:r>
                      <a:r>
                        <a:rPr lang="en-US" sz="1500" b="1" i="0" u="sng" kern="1200" dirty="0">
                          <a:solidFill>
                            <a:schemeClr val="dk1"/>
                          </a:solidFill>
                          <a:effectLst/>
                          <a:latin typeface="+mn-lt"/>
                          <a:ea typeface="+mn-ea"/>
                          <a:cs typeface="+mn-cs"/>
                        </a:rPr>
                        <a:t>have not reported to work</a:t>
                      </a:r>
                      <a:r>
                        <a:rPr lang="en-US" sz="1500" b="0" i="0" kern="1200" dirty="0">
                          <a:solidFill>
                            <a:schemeClr val="dk1"/>
                          </a:solidFill>
                          <a:effectLst/>
                          <a:latin typeface="+mn-lt"/>
                          <a:ea typeface="+mn-ea"/>
                          <a:cs typeface="+mn-cs"/>
                        </a:rPr>
                        <a:t>?</a:t>
                      </a:r>
                    </a:p>
                  </a:txBody>
                  <a:tcPr/>
                </a:tc>
                <a:extLst>
                  <a:ext uri="{0D108BD9-81ED-4DB2-BD59-A6C34878D82A}">
                    <a16:rowId xmlns:a16="http://schemas.microsoft.com/office/drawing/2014/main" val="2448164991"/>
                  </a:ext>
                </a:extLst>
              </a:tr>
            </a:tbl>
          </a:graphicData>
        </a:graphic>
      </p:graphicFrame>
      <p:sp>
        <p:nvSpPr>
          <p:cNvPr id="2" name="Title 1">
            <a:extLst>
              <a:ext uri="{FF2B5EF4-FFF2-40B4-BE49-F238E27FC236}">
                <a16:creationId xmlns:a16="http://schemas.microsoft.com/office/drawing/2014/main" id="{7F7834B6-6B9A-4B03-B310-F71EF78AEC5D}"/>
              </a:ext>
            </a:extLst>
          </p:cNvPr>
          <p:cNvSpPr>
            <a:spLocks noGrp="1"/>
          </p:cNvSpPr>
          <p:nvPr>
            <p:ph type="title"/>
          </p:nvPr>
        </p:nvSpPr>
        <p:spPr>
          <a:xfrm>
            <a:off x="705394" y="244478"/>
            <a:ext cx="11003387" cy="736829"/>
          </a:xfrm>
          <a:solidFill>
            <a:schemeClr val="tx2"/>
          </a:solidFill>
          <a:ln>
            <a:solidFill>
              <a:schemeClr val="tx1"/>
            </a:solidFill>
          </a:ln>
        </p:spPr>
        <p:txBody>
          <a:bodyPr>
            <a:normAutofit/>
          </a:bodyPr>
          <a:lstStyle/>
          <a:p>
            <a:pPr algn="ctr"/>
            <a:r>
              <a:rPr lang="en-US" sz="3200" dirty="0">
                <a:solidFill>
                  <a:schemeClr val="bg1"/>
                </a:solidFill>
              </a:rPr>
              <a:t>CDPH Survey 1.0 </a:t>
            </a:r>
            <a:r>
              <a:rPr lang="en-US" sz="3200" i="1" dirty="0">
                <a:solidFill>
                  <a:schemeClr val="bg1"/>
                </a:solidFill>
              </a:rPr>
              <a:t>versus</a:t>
            </a:r>
            <a:r>
              <a:rPr lang="en-US" sz="3200" dirty="0">
                <a:solidFill>
                  <a:schemeClr val="bg1"/>
                </a:solidFill>
              </a:rPr>
              <a:t> CDPH Survey 2.0  </a:t>
            </a:r>
            <a:r>
              <a:rPr lang="en-US" sz="3200" i="1" u="sng" dirty="0">
                <a:solidFill>
                  <a:schemeClr val="bg1"/>
                </a:solidFill>
              </a:rPr>
              <a:t>Staffing Impact</a:t>
            </a:r>
          </a:p>
        </p:txBody>
      </p:sp>
    </p:spTree>
    <p:extLst>
      <p:ext uri="{BB962C8B-B14F-4D97-AF65-F5344CB8AC3E}">
        <p14:creationId xmlns:p14="http://schemas.microsoft.com/office/powerpoint/2010/main" val="2499801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D4331499-A7A5-4C96-8B9F-865AEB57B51E}"/>
              </a:ext>
            </a:extLst>
          </p:cNvPr>
          <p:cNvGraphicFramePr>
            <a:graphicFrameLocks noGrp="1"/>
          </p:cNvGraphicFramePr>
          <p:nvPr>
            <p:ph idx="1"/>
            <p:extLst>
              <p:ext uri="{D42A27DB-BD31-4B8C-83A1-F6EECF244321}">
                <p14:modId xmlns:p14="http://schemas.microsoft.com/office/powerpoint/2010/main" val="4145909933"/>
              </p:ext>
            </p:extLst>
          </p:nvPr>
        </p:nvGraphicFramePr>
        <p:xfrm>
          <a:off x="713511" y="1481966"/>
          <a:ext cx="10773095" cy="4798894"/>
        </p:xfrm>
        <a:graphic>
          <a:graphicData uri="http://schemas.openxmlformats.org/drawingml/2006/table">
            <a:tbl>
              <a:tblPr firstRow="1" bandRow="1">
                <a:tableStyleId>{5C22544A-7EE6-4342-B048-85BDC9FD1C3A}</a:tableStyleId>
              </a:tblPr>
              <a:tblGrid>
                <a:gridCol w="4214089">
                  <a:extLst>
                    <a:ext uri="{9D8B030D-6E8A-4147-A177-3AD203B41FA5}">
                      <a16:colId xmlns:a16="http://schemas.microsoft.com/office/drawing/2014/main" val="1972255984"/>
                    </a:ext>
                  </a:extLst>
                </a:gridCol>
                <a:gridCol w="6559006">
                  <a:extLst>
                    <a:ext uri="{9D8B030D-6E8A-4147-A177-3AD203B41FA5}">
                      <a16:colId xmlns:a16="http://schemas.microsoft.com/office/drawing/2014/main" val="1304367759"/>
                    </a:ext>
                  </a:extLst>
                </a:gridCol>
              </a:tblGrid>
              <a:tr h="805740">
                <a:tc>
                  <a:txBody>
                    <a:bodyPr/>
                    <a:lstStyle/>
                    <a:p>
                      <a:r>
                        <a:rPr lang="en-US" sz="2800" dirty="0"/>
                        <a:t>CDPH SURVEY 1.0  (4/20 – 5/14)</a:t>
                      </a:r>
                    </a:p>
                  </a:txBody>
                  <a:tcPr/>
                </a:tc>
                <a:tc>
                  <a:txBody>
                    <a:bodyPr/>
                    <a:lstStyle/>
                    <a:p>
                      <a:r>
                        <a:rPr lang="en-US" sz="2800" dirty="0"/>
                        <a:t>CDPH SURVEY 2.0 (starting 5/14)</a:t>
                      </a:r>
                    </a:p>
                    <a:p>
                      <a:pPr algn="ctr"/>
                      <a:r>
                        <a:rPr lang="en-US" sz="1800" dirty="0"/>
                        <a:t>Updated to align with CDC/NHSN</a:t>
                      </a:r>
                    </a:p>
                  </a:txBody>
                  <a:tcPr/>
                </a:tc>
                <a:extLst>
                  <a:ext uri="{0D108BD9-81ED-4DB2-BD59-A6C34878D82A}">
                    <a16:rowId xmlns:a16="http://schemas.microsoft.com/office/drawing/2014/main" val="3552841932"/>
                  </a:ext>
                </a:extLst>
              </a:tr>
              <a:tr h="7697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dk1"/>
                          </a:solidFill>
                          <a:effectLst/>
                          <a:latin typeface="+mn-lt"/>
                          <a:ea typeface="+mn-ea"/>
                          <a:cs typeface="+mn-cs"/>
                        </a:rPr>
                        <a:t>N/A</a:t>
                      </a:r>
                    </a:p>
                  </a:txBody>
                  <a:tcPr/>
                </a:tc>
                <a:tc>
                  <a:txBody>
                    <a:bodyPr/>
                    <a:lstStyle/>
                    <a:p>
                      <a:pPr marL="285750" indent="-285750">
                        <a:buFont typeface="Arial" panose="020B0604020202020204" pitchFamily="34" charset="0"/>
                        <a:buChar char="•"/>
                      </a:pPr>
                      <a:r>
                        <a:rPr lang="en-US" sz="1500" b="1" i="0" kern="1200" dirty="0">
                          <a:solidFill>
                            <a:schemeClr val="dk1"/>
                          </a:solidFill>
                          <a:effectLst/>
                          <a:latin typeface="+mn-lt"/>
                          <a:ea typeface="+mn-ea"/>
                          <a:cs typeface="+mn-cs"/>
                        </a:rPr>
                        <a:t>Do you have an urgent staffing need </a:t>
                      </a:r>
                      <a:r>
                        <a:rPr lang="en-US" sz="1500" b="0" i="0" kern="1200" dirty="0">
                          <a:solidFill>
                            <a:schemeClr val="dk1"/>
                          </a:solidFill>
                          <a:effectLst/>
                          <a:latin typeface="+mn-lt"/>
                          <a:ea typeface="+mn-ea"/>
                          <a:cs typeface="+mn-cs"/>
                        </a:rPr>
                        <a:t>over the </a:t>
                      </a:r>
                      <a:r>
                        <a:rPr lang="en-US" sz="1500" b="1" i="0" u="sng" kern="1200" dirty="0">
                          <a:solidFill>
                            <a:schemeClr val="dk1"/>
                          </a:solidFill>
                          <a:effectLst/>
                          <a:latin typeface="+mn-lt"/>
                          <a:ea typeface="+mn-ea"/>
                          <a:cs typeface="+mn-cs"/>
                        </a:rPr>
                        <a:t>next 48 hours</a:t>
                      </a:r>
                      <a:r>
                        <a:rPr lang="en-US" sz="1500" b="0" i="0" kern="1200" dirty="0">
                          <a:solidFill>
                            <a:schemeClr val="dk1"/>
                          </a:solidFill>
                          <a:effectLst/>
                          <a:latin typeface="+mn-lt"/>
                          <a:ea typeface="+mn-ea"/>
                          <a:cs typeface="+mn-cs"/>
                        </a:rPr>
                        <a:t>? </a:t>
                      </a:r>
                      <a:r>
                        <a:rPr lang="en-US" sz="1500" b="1" i="0" kern="1200" dirty="0">
                          <a:solidFill>
                            <a:schemeClr val="dk1"/>
                          </a:solidFill>
                          <a:effectLst/>
                          <a:latin typeface="+mn-lt"/>
                          <a:ea typeface="+mn-ea"/>
                          <a:cs typeface="+mn-cs"/>
                        </a:rPr>
                        <a:t>Y/N</a:t>
                      </a:r>
                    </a:p>
                    <a:p>
                      <a:pPr marL="742950" lvl="1" indent="-285750">
                        <a:buFont typeface="Arial" panose="020B0604020202020204" pitchFamily="34" charset="0"/>
                        <a:buChar char="•"/>
                      </a:pPr>
                      <a:r>
                        <a:rPr lang="en-US" sz="1500" b="0" i="0" kern="1200" dirty="0">
                          <a:solidFill>
                            <a:schemeClr val="dk1"/>
                          </a:solidFill>
                          <a:effectLst/>
                          <a:latin typeface="+mn-lt"/>
                          <a:ea typeface="+mn-ea"/>
                          <a:cs typeface="+mn-cs"/>
                        </a:rPr>
                        <a:t>If </a:t>
                      </a:r>
                      <a:r>
                        <a:rPr lang="en-US" sz="1500" b="1" i="0" kern="1200" dirty="0">
                          <a:solidFill>
                            <a:schemeClr val="dk1"/>
                          </a:solidFill>
                          <a:effectLst/>
                          <a:latin typeface="+mn-lt"/>
                          <a:ea typeface="+mn-ea"/>
                          <a:cs typeface="+mn-cs"/>
                        </a:rPr>
                        <a:t>Yes</a:t>
                      </a:r>
                      <a:r>
                        <a:rPr lang="en-US" sz="1500" b="0" i="0" kern="1200" dirty="0">
                          <a:solidFill>
                            <a:schemeClr val="dk1"/>
                          </a:solidFill>
                          <a:effectLst/>
                          <a:latin typeface="+mn-lt"/>
                          <a:ea typeface="+mn-ea"/>
                          <a:cs typeface="+mn-cs"/>
                        </a:rPr>
                        <a:t>, type of resource needed: RN, LVN, CNA</a:t>
                      </a:r>
                    </a:p>
                    <a:p>
                      <a:pPr marL="742950" lvl="1" indent="-285750">
                        <a:buFont typeface="Arial" panose="020B0604020202020204" pitchFamily="34" charset="0"/>
                        <a:buChar char="•"/>
                      </a:pPr>
                      <a:r>
                        <a:rPr lang="en-US" sz="1500" b="0" i="0" kern="1200" dirty="0">
                          <a:solidFill>
                            <a:schemeClr val="dk1"/>
                          </a:solidFill>
                          <a:effectLst/>
                          <a:latin typeface="+mn-lt"/>
                          <a:ea typeface="+mn-ea"/>
                          <a:cs typeface="+mn-cs"/>
                        </a:rPr>
                        <a:t>For </a:t>
                      </a:r>
                      <a:r>
                        <a:rPr lang="en-US" sz="1500" b="1" i="0" kern="1200" dirty="0">
                          <a:solidFill>
                            <a:schemeClr val="dk1"/>
                          </a:solidFill>
                          <a:effectLst/>
                          <a:latin typeface="+mn-lt"/>
                          <a:ea typeface="+mn-ea"/>
                          <a:cs typeface="+mn-cs"/>
                        </a:rPr>
                        <a:t>each staff category</a:t>
                      </a:r>
                      <a:r>
                        <a:rPr lang="en-US" sz="1500" b="0" i="0" kern="1200" dirty="0">
                          <a:solidFill>
                            <a:schemeClr val="dk1"/>
                          </a:solidFill>
                          <a:effectLst/>
                          <a:latin typeface="+mn-lt"/>
                          <a:ea typeface="+mn-ea"/>
                          <a:cs typeface="+mn-cs"/>
                        </a:rPr>
                        <a:t>: Staff currently available, Staff needed in the next 48 hrs., </a:t>
                      </a:r>
                      <a:r>
                        <a:rPr lang="en-US" sz="1500" b="0" i="0" kern="1200" dirty="0">
                          <a:solidFill>
                            <a:schemeClr val="dk1"/>
                          </a:solidFill>
                          <a:effectLst/>
                          <a:highlight>
                            <a:srgbClr val="FFFF00"/>
                          </a:highlight>
                          <a:latin typeface="+mn-lt"/>
                          <a:ea typeface="+mn-ea"/>
                          <a:cs typeface="+mn-cs"/>
                        </a:rPr>
                        <a:t>Additional staff shift needed (day, evening, night)</a:t>
                      </a:r>
                    </a:p>
                    <a:p>
                      <a:pPr marL="742950" lvl="1" indent="-285750">
                        <a:buFont typeface="Arial" panose="020B0604020202020204" pitchFamily="34" charset="0"/>
                        <a:buChar char="•"/>
                      </a:pPr>
                      <a:r>
                        <a:rPr lang="en-US" sz="1600" b="0" i="0" kern="1200" dirty="0">
                          <a:solidFill>
                            <a:schemeClr val="dk1"/>
                          </a:solidFill>
                          <a:effectLst/>
                          <a:latin typeface="+mn-lt"/>
                          <a:ea typeface="+mn-ea"/>
                          <a:cs typeface="+mn-cs"/>
                        </a:rPr>
                        <a:t>Do you have a </a:t>
                      </a:r>
                      <a:r>
                        <a:rPr lang="en-US" sz="1600" b="1" i="0" kern="1200" dirty="0">
                          <a:solidFill>
                            <a:schemeClr val="dk1"/>
                          </a:solidFill>
                          <a:effectLst/>
                          <a:latin typeface="+mn-lt"/>
                          <a:ea typeface="+mn-ea"/>
                          <a:cs typeface="+mn-cs"/>
                        </a:rPr>
                        <a:t>shortage of clinical staff </a:t>
                      </a:r>
                      <a:r>
                        <a:rPr lang="en-US" sz="1600" b="0" i="0" kern="1200" dirty="0">
                          <a:solidFill>
                            <a:schemeClr val="dk1"/>
                          </a:solidFill>
                          <a:effectLst/>
                          <a:latin typeface="+mn-lt"/>
                          <a:ea typeface="+mn-ea"/>
                          <a:cs typeface="+mn-cs"/>
                        </a:rPr>
                        <a:t>(Physician, other clinical staff)?</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i="0" kern="1200" dirty="0">
                          <a:solidFill>
                            <a:schemeClr val="dk1"/>
                          </a:solidFill>
                          <a:effectLst/>
                          <a:latin typeface="+mn-lt"/>
                          <a:ea typeface="+mn-ea"/>
                          <a:cs typeface="+mn-cs"/>
                        </a:rPr>
                        <a:t>Do you have a </a:t>
                      </a:r>
                      <a:r>
                        <a:rPr lang="en-US" sz="1600" b="1" i="0" kern="1200" dirty="0">
                          <a:solidFill>
                            <a:schemeClr val="dk1"/>
                          </a:solidFill>
                          <a:effectLst/>
                          <a:latin typeface="+mn-lt"/>
                          <a:ea typeface="+mn-ea"/>
                          <a:cs typeface="+mn-cs"/>
                        </a:rPr>
                        <a:t>shortage of other staff </a:t>
                      </a:r>
                      <a:r>
                        <a:rPr lang="en-US" sz="1600" b="0" i="0" kern="1200" dirty="0">
                          <a:solidFill>
                            <a:schemeClr val="dk1"/>
                          </a:solidFill>
                          <a:effectLst/>
                          <a:latin typeface="+mn-lt"/>
                          <a:ea typeface="+mn-ea"/>
                          <a:cs typeface="+mn-cs"/>
                        </a:rPr>
                        <a:t>or </a:t>
                      </a:r>
                      <a:r>
                        <a:rPr lang="en-US" sz="1600" b="1" i="0" kern="1200" dirty="0">
                          <a:solidFill>
                            <a:schemeClr val="dk1"/>
                          </a:solidFill>
                          <a:effectLst/>
                          <a:latin typeface="+mn-lt"/>
                          <a:ea typeface="+mn-ea"/>
                          <a:cs typeface="+mn-cs"/>
                        </a:rPr>
                        <a:t>facility personnel </a:t>
                      </a:r>
                      <a:r>
                        <a:rPr lang="en-US" sz="1600" b="0" i="0" kern="1200" dirty="0">
                          <a:solidFill>
                            <a:schemeClr val="dk1"/>
                          </a:solidFill>
                          <a:effectLst/>
                          <a:latin typeface="+mn-lt"/>
                          <a:ea typeface="+mn-ea"/>
                          <a:cs typeface="+mn-cs"/>
                        </a:rPr>
                        <a:t>(regardless of clinical responsibility or resident contact not included in the categories above (for example, environmental services)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i="0" kern="1200" dirty="0">
                          <a:solidFill>
                            <a:schemeClr val="dk1"/>
                          </a:solidFill>
                          <a:effectLst/>
                          <a:highlight>
                            <a:srgbClr val="FFFF00"/>
                          </a:highlight>
                          <a:latin typeface="+mn-lt"/>
                          <a:ea typeface="+mn-ea"/>
                          <a:cs typeface="+mn-cs"/>
                        </a:rPr>
                        <a:t>Do you have a </a:t>
                      </a:r>
                      <a:r>
                        <a:rPr lang="en-US" sz="1600" b="1" i="0" kern="1200" dirty="0">
                          <a:solidFill>
                            <a:schemeClr val="dk1"/>
                          </a:solidFill>
                          <a:effectLst/>
                          <a:highlight>
                            <a:srgbClr val="FFFF00"/>
                          </a:highlight>
                          <a:latin typeface="+mn-lt"/>
                          <a:ea typeface="+mn-ea"/>
                          <a:cs typeface="+mn-cs"/>
                        </a:rPr>
                        <a:t>licensed administrator</a:t>
                      </a:r>
                      <a:r>
                        <a:rPr lang="en-US" sz="1600" b="0" i="0" kern="1200" dirty="0">
                          <a:solidFill>
                            <a:schemeClr val="dk1"/>
                          </a:solidFill>
                          <a:effectLst/>
                          <a:highlight>
                            <a:srgbClr val="FFFF00"/>
                          </a:highlight>
                          <a:latin typeface="+mn-lt"/>
                          <a:ea typeface="+mn-ea"/>
                          <a:cs typeface="+mn-cs"/>
                        </a:rPr>
                        <a:t>, </a:t>
                      </a:r>
                      <a:r>
                        <a:rPr lang="en-US" sz="1600" b="1" i="0" kern="1200" dirty="0">
                          <a:solidFill>
                            <a:schemeClr val="dk1"/>
                          </a:solidFill>
                          <a:effectLst/>
                          <a:highlight>
                            <a:srgbClr val="FFFF00"/>
                          </a:highlight>
                          <a:latin typeface="+mn-lt"/>
                          <a:ea typeface="+mn-ea"/>
                          <a:cs typeface="+mn-cs"/>
                        </a:rPr>
                        <a:t>Director of Nursing</a:t>
                      </a:r>
                      <a:r>
                        <a:rPr lang="en-US" sz="1600" b="0" i="0" kern="1200" dirty="0">
                          <a:solidFill>
                            <a:schemeClr val="dk1"/>
                          </a:solidFill>
                          <a:effectLst/>
                          <a:highlight>
                            <a:srgbClr val="FFFF00"/>
                          </a:highlight>
                          <a:latin typeface="+mn-lt"/>
                          <a:ea typeface="+mn-ea"/>
                          <a:cs typeface="+mn-cs"/>
                        </a:rPr>
                        <a:t>, or </a:t>
                      </a:r>
                      <a:r>
                        <a:rPr lang="en-US" sz="1600" b="1" i="0" kern="1200" dirty="0">
                          <a:solidFill>
                            <a:schemeClr val="dk1"/>
                          </a:solidFill>
                          <a:effectLst/>
                          <a:highlight>
                            <a:srgbClr val="FFFF00"/>
                          </a:highlight>
                          <a:latin typeface="+mn-lt"/>
                          <a:ea typeface="+mn-ea"/>
                          <a:cs typeface="+mn-cs"/>
                        </a:rPr>
                        <a:t>administrator-designee</a:t>
                      </a:r>
                      <a:r>
                        <a:rPr lang="en-US" sz="1600" b="0" i="0" kern="1200" dirty="0">
                          <a:solidFill>
                            <a:schemeClr val="dk1"/>
                          </a:solidFill>
                          <a:effectLst/>
                          <a:highlight>
                            <a:srgbClr val="FFFF00"/>
                          </a:highlight>
                          <a:latin typeface="+mn-lt"/>
                          <a:ea typeface="+mn-ea"/>
                          <a:cs typeface="+mn-cs"/>
                        </a:rPr>
                        <a:t> that is </a:t>
                      </a:r>
                      <a:r>
                        <a:rPr lang="en-US" sz="1600" b="1" i="0" kern="1200" dirty="0">
                          <a:solidFill>
                            <a:schemeClr val="dk1"/>
                          </a:solidFill>
                          <a:effectLst/>
                          <a:highlight>
                            <a:srgbClr val="FFFF00"/>
                          </a:highlight>
                          <a:latin typeface="+mn-lt"/>
                          <a:ea typeface="+mn-ea"/>
                          <a:cs typeface="+mn-cs"/>
                        </a:rPr>
                        <a:t>reporting</a:t>
                      </a:r>
                      <a:r>
                        <a:rPr lang="en-US" sz="1600" b="0" i="0" kern="1200" dirty="0">
                          <a:solidFill>
                            <a:schemeClr val="dk1"/>
                          </a:solidFill>
                          <a:effectLst/>
                          <a:highlight>
                            <a:srgbClr val="FFFF00"/>
                          </a:highlight>
                          <a:latin typeface="+mn-lt"/>
                          <a:ea typeface="+mn-ea"/>
                          <a:cs typeface="+mn-cs"/>
                        </a:rPr>
                        <a:t> </a:t>
                      </a:r>
                      <a:r>
                        <a:rPr lang="en-US" sz="1600" b="1" i="0" kern="1200" dirty="0">
                          <a:solidFill>
                            <a:schemeClr val="dk1"/>
                          </a:solidFill>
                          <a:effectLst/>
                          <a:highlight>
                            <a:srgbClr val="FFFF00"/>
                          </a:highlight>
                          <a:latin typeface="+mn-lt"/>
                          <a:ea typeface="+mn-ea"/>
                          <a:cs typeface="+mn-cs"/>
                        </a:rPr>
                        <a:t>on-site?</a:t>
                      </a:r>
                      <a:endParaRPr lang="en-US" sz="1600" b="0" i="0" kern="1200" dirty="0">
                        <a:solidFill>
                          <a:schemeClr val="dk1"/>
                        </a:solidFill>
                        <a:effectLst/>
                        <a:highlight>
                          <a:srgbClr val="FFFF00"/>
                        </a:highlight>
                        <a:latin typeface="+mn-lt"/>
                        <a:ea typeface="+mn-ea"/>
                        <a:cs typeface="+mn-cs"/>
                      </a:endParaRPr>
                    </a:p>
                    <a:p>
                      <a:pPr marL="742950" lvl="1" indent="-285750">
                        <a:buFont typeface="Arial" panose="020B0604020202020204" pitchFamily="34" charset="0"/>
                        <a:buChar char="•"/>
                      </a:pPr>
                      <a:endParaRPr lang="en-US" sz="1600" b="0" dirty="0"/>
                    </a:p>
                  </a:txBody>
                  <a:tcPr/>
                </a:tc>
                <a:extLst>
                  <a:ext uri="{0D108BD9-81ED-4DB2-BD59-A6C34878D82A}">
                    <a16:rowId xmlns:a16="http://schemas.microsoft.com/office/drawing/2014/main" val="1879376307"/>
                  </a:ext>
                </a:extLst>
              </a:tr>
              <a:tr h="897454">
                <a:tc>
                  <a:txBody>
                    <a:bodyPr/>
                    <a:lstStyle/>
                    <a:p>
                      <a:pPr marL="0" indent="0" algn="ctr">
                        <a:buFont typeface="Arial" panose="020B0604020202020204" pitchFamily="34" charset="0"/>
                        <a:buNone/>
                      </a:pPr>
                      <a:r>
                        <a:rPr lang="en-US" sz="1600" b="0" dirty="0"/>
                        <a:t>N/A </a:t>
                      </a:r>
                    </a:p>
                  </a:txBody>
                  <a:tcPr/>
                </a:tc>
                <a:tc>
                  <a:txBody>
                    <a:bodyPr/>
                    <a:lstStyle/>
                    <a:p>
                      <a:pPr marL="285750" indent="-285750">
                        <a:buFont typeface="Arial" panose="020B0604020202020204" pitchFamily="34" charset="0"/>
                        <a:buChar char="•"/>
                      </a:pPr>
                      <a:r>
                        <a:rPr lang="en-US" sz="1600" b="0" i="0" kern="1200" dirty="0">
                          <a:solidFill>
                            <a:schemeClr val="dk1"/>
                          </a:solidFill>
                          <a:effectLst/>
                          <a:highlight>
                            <a:srgbClr val="FFFF00"/>
                          </a:highlight>
                          <a:latin typeface="+mn-lt"/>
                          <a:ea typeface="+mn-ea"/>
                          <a:cs typeface="+mn-cs"/>
                        </a:rPr>
                        <a:t>Do you </a:t>
                      </a:r>
                      <a:r>
                        <a:rPr lang="en-US" sz="1600" b="1" i="0" kern="1200" dirty="0">
                          <a:solidFill>
                            <a:schemeClr val="dk1"/>
                          </a:solidFill>
                          <a:effectLst/>
                          <a:highlight>
                            <a:srgbClr val="FFFF00"/>
                          </a:highlight>
                          <a:latin typeface="+mn-lt"/>
                          <a:ea typeface="+mn-ea"/>
                          <a:cs typeface="+mn-cs"/>
                        </a:rPr>
                        <a:t>anticipate a critical staffing shortage </a:t>
                      </a:r>
                      <a:r>
                        <a:rPr lang="en-US" sz="1600" b="0" i="0" kern="1200" dirty="0">
                          <a:solidFill>
                            <a:schemeClr val="dk1"/>
                          </a:solidFill>
                          <a:effectLst/>
                          <a:highlight>
                            <a:srgbClr val="FFFF00"/>
                          </a:highlight>
                          <a:latin typeface="+mn-lt"/>
                          <a:ea typeface="+mn-ea"/>
                          <a:cs typeface="+mn-cs"/>
                        </a:rPr>
                        <a:t>within the </a:t>
                      </a:r>
                      <a:r>
                        <a:rPr lang="en-US" sz="1600" b="1" i="0" kern="1200" dirty="0">
                          <a:solidFill>
                            <a:schemeClr val="dk1"/>
                          </a:solidFill>
                          <a:effectLst/>
                          <a:highlight>
                            <a:srgbClr val="FFFF00"/>
                          </a:highlight>
                          <a:latin typeface="+mn-lt"/>
                          <a:ea typeface="+mn-ea"/>
                          <a:cs typeface="+mn-cs"/>
                        </a:rPr>
                        <a:t>next 3-7 days?</a:t>
                      </a:r>
                    </a:p>
                    <a:p>
                      <a:pPr marL="742950" lvl="1" indent="-285750">
                        <a:buFont typeface="Arial" panose="020B0604020202020204" pitchFamily="34" charset="0"/>
                        <a:buChar char="•"/>
                      </a:pPr>
                      <a:r>
                        <a:rPr lang="en-US" sz="1600" b="1" i="0" kern="1200" dirty="0">
                          <a:solidFill>
                            <a:schemeClr val="dk1"/>
                          </a:solidFill>
                          <a:effectLst/>
                          <a:highlight>
                            <a:srgbClr val="FFFF00"/>
                          </a:highlight>
                          <a:latin typeface="+mn-lt"/>
                          <a:ea typeface="+mn-ea"/>
                          <a:cs typeface="+mn-cs"/>
                        </a:rPr>
                        <a:t>If Yes, </a:t>
                      </a:r>
                      <a:r>
                        <a:rPr lang="en-US" sz="1600" b="0" i="0" kern="1200" dirty="0">
                          <a:solidFill>
                            <a:schemeClr val="dk1"/>
                          </a:solidFill>
                          <a:effectLst/>
                          <a:highlight>
                            <a:srgbClr val="FFFF00"/>
                          </a:highlight>
                          <a:latin typeface="+mn-lt"/>
                          <a:ea typeface="+mn-ea"/>
                          <a:cs typeface="+mn-cs"/>
                        </a:rPr>
                        <a:t>indicate additional staff (RN, LVN, CNA) needed in next 3-7 days.</a:t>
                      </a:r>
                      <a:endParaRPr lang="en-US" sz="1600" b="0" dirty="0">
                        <a:highlight>
                          <a:srgbClr val="FFFF00"/>
                        </a:highlight>
                      </a:endParaRPr>
                    </a:p>
                  </a:txBody>
                  <a:tcPr/>
                </a:tc>
                <a:extLst>
                  <a:ext uri="{0D108BD9-81ED-4DB2-BD59-A6C34878D82A}">
                    <a16:rowId xmlns:a16="http://schemas.microsoft.com/office/drawing/2014/main" val="2120504309"/>
                  </a:ext>
                </a:extLst>
              </a:tr>
            </a:tbl>
          </a:graphicData>
        </a:graphic>
      </p:graphicFrame>
      <p:sp>
        <p:nvSpPr>
          <p:cNvPr id="4" name="Slide Number Placeholder 3">
            <a:extLst>
              <a:ext uri="{FF2B5EF4-FFF2-40B4-BE49-F238E27FC236}">
                <a16:creationId xmlns:a16="http://schemas.microsoft.com/office/drawing/2014/main" id="{8A314B45-FFE1-4A11-AC23-9787B62E9293}"/>
              </a:ext>
            </a:extLst>
          </p:cNvPr>
          <p:cNvSpPr>
            <a:spLocks noGrp="1"/>
          </p:cNvSpPr>
          <p:nvPr>
            <p:ph type="sldNum" sz="quarter" idx="12"/>
          </p:nvPr>
        </p:nvSpPr>
        <p:spPr/>
        <p:txBody>
          <a:bodyPr/>
          <a:lstStyle/>
          <a:p>
            <a:fld id="{AD4B0340-FEAF-4F4B-B33B-34F180C37953}" type="slidenum">
              <a:rPr lang="en-US" smtClean="0"/>
              <a:pPr/>
              <a:t>7</a:t>
            </a:fld>
            <a:endParaRPr lang="en-US" dirty="0"/>
          </a:p>
        </p:txBody>
      </p:sp>
      <p:sp>
        <p:nvSpPr>
          <p:cNvPr id="2" name="Title 1">
            <a:extLst>
              <a:ext uri="{FF2B5EF4-FFF2-40B4-BE49-F238E27FC236}">
                <a16:creationId xmlns:a16="http://schemas.microsoft.com/office/drawing/2014/main" id="{7F7834B6-6B9A-4B03-B310-F71EF78AEC5D}"/>
              </a:ext>
            </a:extLst>
          </p:cNvPr>
          <p:cNvSpPr>
            <a:spLocks noGrp="1"/>
          </p:cNvSpPr>
          <p:nvPr>
            <p:ph type="title"/>
          </p:nvPr>
        </p:nvSpPr>
        <p:spPr>
          <a:xfrm>
            <a:off x="705393" y="277932"/>
            <a:ext cx="10773095" cy="1094337"/>
          </a:xfrm>
          <a:solidFill>
            <a:schemeClr val="tx2"/>
          </a:solidFill>
          <a:ln>
            <a:solidFill>
              <a:schemeClr val="tx1"/>
            </a:solidFill>
          </a:ln>
        </p:spPr>
        <p:txBody>
          <a:bodyPr>
            <a:normAutofit/>
          </a:bodyPr>
          <a:lstStyle/>
          <a:p>
            <a:pPr algn="ctr"/>
            <a:r>
              <a:rPr lang="en-US" sz="3200" dirty="0">
                <a:solidFill>
                  <a:schemeClr val="bg1"/>
                </a:solidFill>
              </a:rPr>
              <a:t>CDPH Survey 1.0 </a:t>
            </a:r>
            <a:r>
              <a:rPr lang="en-US" sz="3200" i="1" dirty="0">
                <a:solidFill>
                  <a:schemeClr val="bg1"/>
                </a:solidFill>
              </a:rPr>
              <a:t>versus</a:t>
            </a:r>
            <a:r>
              <a:rPr lang="en-US" sz="3200" dirty="0">
                <a:solidFill>
                  <a:schemeClr val="bg1"/>
                </a:solidFill>
              </a:rPr>
              <a:t> CDPH Survey 2.0 </a:t>
            </a:r>
            <a:r>
              <a:rPr lang="en-US" sz="3200" i="1" u="sng" dirty="0">
                <a:solidFill>
                  <a:schemeClr val="bg1"/>
                </a:solidFill>
              </a:rPr>
              <a:t>Staffing Impact (cont.)</a:t>
            </a:r>
          </a:p>
        </p:txBody>
      </p:sp>
    </p:spTree>
    <p:extLst>
      <p:ext uri="{BB962C8B-B14F-4D97-AF65-F5344CB8AC3E}">
        <p14:creationId xmlns:p14="http://schemas.microsoft.com/office/powerpoint/2010/main" val="227940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hidden="1">
            <a:extLst>
              <a:ext uri="{FF2B5EF4-FFF2-40B4-BE49-F238E27FC236}">
                <a16:creationId xmlns:a16="http://schemas.microsoft.com/office/drawing/2014/main" id="{8A314B45-FFE1-4A11-AC23-9787B62E9293}"/>
              </a:ext>
            </a:extLst>
          </p:cNvPr>
          <p:cNvSpPr>
            <a:spLocks noGrp="1"/>
          </p:cNvSpPr>
          <p:nvPr>
            <p:ph type="sldNum" sz="quarter" idx="12"/>
          </p:nvPr>
        </p:nvSpPr>
        <p:spPr/>
        <p:txBody>
          <a:bodyPr/>
          <a:lstStyle/>
          <a:p>
            <a:fld id="{AD4B0340-FEAF-4F4B-B33B-34F180C37953}" type="slidenum">
              <a:rPr lang="en-US" smtClean="0"/>
              <a:pPr/>
              <a:t>8</a:t>
            </a:fld>
            <a:endParaRPr lang="en-US" dirty="0"/>
          </a:p>
        </p:txBody>
      </p:sp>
      <p:sp>
        <p:nvSpPr>
          <p:cNvPr id="3" name="Rectangle 2">
            <a:extLst>
              <a:ext uri="{C183D7F6-B498-43B3-948B-1728B52AA6E4}">
                <adec:decorative xmlns:adec="http://schemas.microsoft.com/office/drawing/2017/decorative" val="1"/>
              </a:ext>
            </a:extLst>
          </p:cNvPr>
          <p:cNvSpPr/>
          <p:nvPr/>
        </p:nvSpPr>
        <p:spPr>
          <a:xfrm>
            <a:off x="433953" y="5486400"/>
            <a:ext cx="2231755" cy="12350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5">
            <a:extLst>
              <a:ext uri="{FF2B5EF4-FFF2-40B4-BE49-F238E27FC236}">
                <a16:creationId xmlns:a16="http://schemas.microsoft.com/office/drawing/2014/main" id="{D4331499-A7A5-4C96-8B9F-865AEB57B51E}"/>
              </a:ext>
            </a:extLst>
          </p:cNvPr>
          <p:cNvGraphicFramePr>
            <a:graphicFrameLocks noGrp="1"/>
          </p:cNvGraphicFramePr>
          <p:nvPr>
            <p:ph idx="1"/>
            <p:extLst>
              <p:ext uri="{D42A27DB-BD31-4B8C-83A1-F6EECF244321}">
                <p14:modId xmlns:p14="http://schemas.microsoft.com/office/powerpoint/2010/main" val="4043595702"/>
              </p:ext>
            </p:extLst>
          </p:nvPr>
        </p:nvGraphicFramePr>
        <p:xfrm>
          <a:off x="705394" y="1148862"/>
          <a:ext cx="10773095" cy="5475811"/>
        </p:xfrm>
        <a:graphic>
          <a:graphicData uri="http://schemas.openxmlformats.org/drawingml/2006/table">
            <a:tbl>
              <a:tblPr firstRow="1" bandRow="1">
                <a:tableStyleId>{5C22544A-7EE6-4342-B048-85BDC9FD1C3A}</a:tableStyleId>
              </a:tblPr>
              <a:tblGrid>
                <a:gridCol w="5034044">
                  <a:extLst>
                    <a:ext uri="{9D8B030D-6E8A-4147-A177-3AD203B41FA5}">
                      <a16:colId xmlns:a16="http://schemas.microsoft.com/office/drawing/2014/main" val="1972255984"/>
                    </a:ext>
                  </a:extLst>
                </a:gridCol>
                <a:gridCol w="5739051">
                  <a:extLst>
                    <a:ext uri="{9D8B030D-6E8A-4147-A177-3AD203B41FA5}">
                      <a16:colId xmlns:a16="http://schemas.microsoft.com/office/drawing/2014/main" val="1304367759"/>
                    </a:ext>
                  </a:extLst>
                </a:gridCol>
              </a:tblGrid>
              <a:tr h="953866">
                <a:tc>
                  <a:txBody>
                    <a:bodyPr/>
                    <a:lstStyle/>
                    <a:p>
                      <a:r>
                        <a:rPr lang="en-US" sz="2800" b="1" dirty="0"/>
                        <a:t>CDPH SURVEY 1.0  (4/20 – 5/14)</a:t>
                      </a:r>
                    </a:p>
                  </a:txBody>
                  <a:tcPr/>
                </a:tc>
                <a:tc>
                  <a:txBody>
                    <a:bodyPr/>
                    <a:lstStyle/>
                    <a:p>
                      <a:r>
                        <a:rPr lang="en-US" sz="2800" dirty="0"/>
                        <a:t>CDPH SURVEY 2.0 (starting 5/14)</a:t>
                      </a:r>
                    </a:p>
                    <a:p>
                      <a:pPr algn="ctr"/>
                      <a:r>
                        <a:rPr lang="en-US" sz="1800" dirty="0"/>
                        <a:t> Updated to align with CDC/NHSN</a:t>
                      </a:r>
                    </a:p>
                  </a:txBody>
                  <a:tcPr/>
                </a:tc>
                <a:extLst>
                  <a:ext uri="{0D108BD9-81ED-4DB2-BD59-A6C34878D82A}">
                    <a16:rowId xmlns:a16="http://schemas.microsoft.com/office/drawing/2014/main" val="3552841932"/>
                  </a:ext>
                </a:extLst>
              </a:tr>
              <a:tr h="265090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dk1"/>
                          </a:solidFill>
                          <a:effectLst/>
                          <a:latin typeface="+mn-lt"/>
                          <a:ea typeface="+mn-ea"/>
                          <a:cs typeface="+mn-cs"/>
                        </a:rPr>
                        <a:t>Are you short of masks, gowns, and/ or gloves?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dk1"/>
                          </a:solidFill>
                          <a:effectLst/>
                          <a:latin typeface="+mn-lt"/>
                          <a:ea typeface="+mn-ea"/>
                          <a:cs typeface="+mn-cs"/>
                        </a:rPr>
                        <a:t>What PPE do you need?  </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b="0" kern="1200" dirty="0">
                          <a:solidFill>
                            <a:schemeClr val="dk1"/>
                          </a:solidFill>
                          <a:effectLst/>
                          <a:latin typeface="+mn-lt"/>
                          <a:ea typeface="+mn-ea"/>
                          <a:cs typeface="+mn-cs"/>
                        </a:rPr>
                        <a:t>Surgical face masks</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b="0" kern="1200" dirty="0">
                          <a:solidFill>
                            <a:schemeClr val="dk1"/>
                          </a:solidFill>
                          <a:effectLst/>
                          <a:latin typeface="+mn-lt"/>
                          <a:ea typeface="+mn-ea"/>
                          <a:cs typeface="+mn-cs"/>
                        </a:rPr>
                        <a:t>Gowns</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b="0" kern="1200" dirty="0">
                          <a:solidFill>
                            <a:schemeClr val="dk1"/>
                          </a:solidFill>
                          <a:effectLst/>
                          <a:latin typeface="+mn-lt"/>
                          <a:ea typeface="+mn-ea"/>
                          <a:cs typeface="+mn-cs"/>
                        </a:rPr>
                        <a:t>Gloves </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b="0" kern="1200" dirty="0">
                          <a:solidFill>
                            <a:schemeClr val="dk1"/>
                          </a:solidFill>
                          <a:effectLst/>
                          <a:latin typeface="+mn-lt"/>
                          <a:ea typeface="+mn-ea"/>
                          <a:cs typeface="+mn-cs"/>
                        </a:rPr>
                        <a:t>N95s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0" kern="1200" dirty="0">
                        <a:solidFill>
                          <a:schemeClr val="dk1"/>
                        </a:solidFill>
                        <a:effectLst/>
                        <a:latin typeface="+mn-lt"/>
                        <a:ea typeface="+mn-ea"/>
                        <a:cs typeface="+mn-cs"/>
                      </a:endParaRPr>
                    </a:p>
                  </a:txBody>
                  <a:tcPr/>
                </a:tc>
                <a:tc rowSpan="2">
                  <a:txBody>
                    <a:bodyPr/>
                    <a:lstStyle/>
                    <a:p>
                      <a:pPr marL="0" lvl="0" indent="0">
                        <a:buFont typeface="Wingdings" panose="05000000000000000000" pitchFamily="2" charset="2"/>
                        <a:buNone/>
                      </a:pPr>
                      <a:endParaRPr lang="en-US" sz="1600" b="0" dirty="0"/>
                    </a:p>
                  </a:txBody>
                  <a:tcPr/>
                </a:tc>
                <a:extLst>
                  <a:ext uri="{0D108BD9-81ED-4DB2-BD59-A6C34878D82A}">
                    <a16:rowId xmlns:a16="http://schemas.microsoft.com/office/drawing/2014/main" val="1879376307"/>
                  </a:ext>
                </a:extLst>
              </a:tr>
              <a:tr h="187104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t>On-hand supply for each of </a:t>
                      </a:r>
                      <a:r>
                        <a:rPr lang="en-US" sz="1600" b="0" u="none" dirty="0"/>
                        <a:t>the above PPEs</a:t>
                      </a:r>
                      <a:r>
                        <a:rPr lang="en-US" sz="1600" b="0" dirty="0"/>
                        <a:t>, select</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b="0" dirty="0"/>
                        <a:t>0</a:t>
                      </a:r>
                      <a:r>
                        <a:rPr lang="en-US" sz="1600" b="0" baseline="0" dirty="0"/>
                        <a:t> </a:t>
                      </a:r>
                      <a:r>
                        <a:rPr lang="en-US" sz="1600" b="0" dirty="0"/>
                        <a:t>days</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b="0" dirty="0"/>
                        <a:t>1-3 days</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b="0" dirty="0"/>
                        <a:t>4-14 days</a:t>
                      </a:r>
                      <a:endParaRPr lang="en-US" sz="1600" b="0" kern="1200" dirty="0">
                        <a:solidFill>
                          <a:schemeClr val="dk1"/>
                        </a:solidFill>
                        <a:effectLst/>
                        <a:latin typeface="+mn-lt"/>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b="0" kern="1200" dirty="0">
                          <a:solidFill>
                            <a:schemeClr val="dk1"/>
                          </a:solidFill>
                          <a:effectLst/>
                          <a:latin typeface="+mn-lt"/>
                          <a:ea typeface="+mn-ea"/>
                          <a:cs typeface="+mn-cs"/>
                        </a:rPr>
                        <a:t>15+ days</a:t>
                      </a:r>
                      <a:endParaRPr lang="en-US" sz="1600" b="0" dirty="0"/>
                    </a:p>
                  </a:txBody>
                  <a:tcPr/>
                </a:tc>
                <a:tc vMerge="1">
                  <a:txBody>
                    <a:bodyPr/>
                    <a:lstStyle/>
                    <a:p>
                      <a:pPr marL="0" indent="0">
                        <a:buFont typeface="Arial" panose="020B0604020202020204" pitchFamily="34" charset="0"/>
                        <a:buNone/>
                      </a:pPr>
                      <a:endParaRPr lang="en-US" sz="1600" b="0" i="0" kern="1200" dirty="0">
                        <a:solidFill>
                          <a:schemeClr val="dk1"/>
                        </a:solidFill>
                        <a:effectLst/>
                        <a:latin typeface="+mn-lt"/>
                        <a:ea typeface="+mn-ea"/>
                        <a:cs typeface="+mn-cs"/>
                      </a:endParaRPr>
                    </a:p>
                  </a:txBody>
                  <a:tcPr/>
                </a:tc>
                <a:extLst>
                  <a:ext uri="{0D108BD9-81ED-4DB2-BD59-A6C34878D82A}">
                    <a16:rowId xmlns:a16="http://schemas.microsoft.com/office/drawing/2014/main" val="570308467"/>
                  </a:ext>
                </a:extLst>
              </a:tr>
            </a:tbl>
          </a:graphicData>
        </a:graphic>
      </p:graphicFrame>
      <p:pic>
        <p:nvPicPr>
          <p:cNvPr id="6" name="Picture 5" descr="Screenshot of CDPH Survey 2.0 ">
            <a:extLst>
              <a:ext uri="{FF2B5EF4-FFF2-40B4-BE49-F238E27FC236}">
                <a16:creationId xmlns:a16="http://schemas.microsoft.com/office/drawing/2014/main" id="{0F4AA5CB-5BE0-4F26-8981-A6E6BEF6CEDF}"/>
              </a:ext>
            </a:extLst>
          </p:cNvPr>
          <p:cNvPicPr>
            <a:picLocks noChangeAspect="1"/>
          </p:cNvPicPr>
          <p:nvPr/>
        </p:nvPicPr>
        <p:blipFill>
          <a:blip r:embed="rId2"/>
          <a:stretch>
            <a:fillRect/>
          </a:stretch>
        </p:blipFill>
        <p:spPr>
          <a:xfrm>
            <a:off x="6915955" y="2014057"/>
            <a:ext cx="3232597" cy="4652038"/>
          </a:xfrm>
          <a:prstGeom prst="rect">
            <a:avLst/>
          </a:prstGeom>
        </p:spPr>
      </p:pic>
      <p:sp>
        <p:nvSpPr>
          <p:cNvPr id="2" name="Title 1">
            <a:extLst>
              <a:ext uri="{FF2B5EF4-FFF2-40B4-BE49-F238E27FC236}">
                <a16:creationId xmlns:a16="http://schemas.microsoft.com/office/drawing/2014/main" id="{7F7834B6-6B9A-4B03-B310-F71EF78AEC5D}"/>
              </a:ext>
            </a:extLst>
          </p:cNvPr>
          <p:cNvSpPr>
            <a:spLocks noGrp="1"/>
          </p:cNvSpPr>
          <p:nvPr>
            <p:ph type="title"/>
          </p:nvPr>
        </p:nvSpPr>
        <p:spPr>
          <a:xfrm>
            <a:off x="705394" y="233328"/>
            <a:ext cx="10773095" cy="759131"/>
          </a:xfrm>
          <a:solidFill>
            <a:schemeClr val="tx2"/>
          </a:solidFill>
          <a:ln>
            <a:solidFill>
              <a:schemeClr val="tx1"/>
            </a:solidFill>
          </a:ln>
        </p:spPr>
        <p:txBody>
          <a:bodyPr>
            <a:normAutofit/>
          </a:bodyPr>
          <a:lstStyle/>
          <a:p>
            <a:pPr algn="ctr"/>
            <a:r>
              <a:rPr lang="en-US" sz="3200" dirty="0">
                <a:solidFill>
                  <a:schemeClr val="bg1"/>
                </a:solidFill>
              </a:rPr>
              <a:t>CDPH Survey 1.0 </a:t>
            </a:r>
            <a:r>
              <a:rPr lang="en-US" sz="3200" i="1" dirty="0">
                <a:solidFill>
                  <a:schemeClr val="bg1"/>
                </a:solidFill>
              </a:rPr>
              <a:t>versus</a:t>
            </a:r>
            <a:r>
              <a:rPr lang="en-US" sz="3200" dirty="0">
                <a:solidFill>
                  <a:schemeClr val="bg1"/>
                </a:solidFill>
              </a:rPr>
              <a:t> CDPH Survey 2.0  </a:t>
            </a:r>
            <a:r>
              <a:rPr lang="en-US" sz="3200" i="1" u="sng" dirty="0">
                <a:solidFill>
                  <a:schemeClr val="bg1"/>
                </a:solidFill>
              </a:rPr>
              <a:t>PPE Impact</a:t>
            </a:r>
          </a:p>
        </p:txBody>
      </p:sp>
    </p:spTree>
    <p:extLst>
      <p:ext uri="{BB962C8B-B14F-4D97-AF65-F5344CB8AC3E}">
        <p14:creationId xmlns:p14="http://schemas.microsoft.com/office/powerpoint/2010/main" val="1175159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A314B45-FFE1-4A11-AC23-9787B62E9293}"/>
              </a:ext>
            </a:extLst>
          </p:cNvPr>
          <p:cNvSpPr>
            <a:spLocks noGrp="1"/>
          </p:cNvSpPr>
          <p:nvPr>
            <p:ph type="sldNum" sz="quarter" idx="12"/>
          </p:nvPr>
        </p:nvSpPr>
        <p:spPr/>
        <p:txBody>
          <a:bodyPr/>
          <a:lstStyle/>
          <a:p>
            <a:fld id="{AD4B0340-FEAF-4F4B-B33B-34F180C37953}" type="slidenum">
              <a:rPr lang="en-US" smtClean="0"/>
              <a:pPr/>
              <a:t>9</a:t>
            </a:fld>
            <a:endParaRPr lang="en-US" dirty="0"/>
          </a:p>
        </p:txBody>
      </p:sp>
      <p:graphicFrame>
        <p:nvGraphicFramePr>
          <p:cNvPr id="5" name="Table 5">
            <a:extLst>
              <a:ext uri="{FF2B5EF4-FFF2-40B4-BE49-F238E27FC236}">
                <a16:creationId xmlns:a16="http://schemas.microsoft.com/office/drawing/2014/main" id="{D4331499-A7A5-4C96-8B9F-865AEB57B51E}"/>
              </a:ext>
            </a:extLst>
          </p:cNvPr>
          <p:cNvGraphicFramePr>
            <a:graphicFrameLocks noGrp="1"/>
          </p:cNvGraphicFramePr>
          <p:nvPr>
            <p:ph idx="1"/>
            <p:extLst>
              <p:ext uri="{D42A27DB-BD31-4B8C-83A1-F6EECF244321}">
                <p14:modId xmlns:p14="http://schemas.microsoft.com/office/powerpoint/2010/main" val="1295140404"/>
              </p:ext>
            </p:extLst>
          </p:nvPr>
        </p:nvGraphicFramePr>
        <p:xfrm>
          <a:off x="758282" y="1224367"/>
          <a:ext cx="10548151" cy="4867836"/>
        </p:xfrm>
        <a:graphic>
          <a:graphicData uri="http://schemas.openxmlformats.org/drawingml/2006/table">
            <a:tbl>
              <a:tblPr firstRow="1" bandRow="1">
                <a:tableStyleId>{5C22544A-7EE6-4342-B048-85BDC9FD1C3A}</a:tableStyleId>
              </a:tblPr>
              <a:tblGrid>
                <a:gridCol w="4928933">
                  <a:extLst>
                    <a:ext uri="{9D8B030D-6E8A-4147-A177-3AD203B41FA5}">
                      <a16:colId xmlns:a16="http://schemas.microsoft.com/office/drawing/2014/main" val="1972255984"/>
                    </a:ext>
                  </a:extLst>
                </a:gridCol>
                <a:gridCol w="5619218">
                  <a:extLst>
                    <a:ext uri="{9D8B030D-6E8A-4147-A177-3AD203B41FA5}">
                      <a16:colId xmlns:a16="http://schemas.microsoft.com/office/drawing/2014/main" val="1304367759"/>
                    </a:ext>
                  </a:extLst>
                </a:gridCol>
              </a:tblGrid>
              <a:tr h="833695">
                <a:tc>
                  <a:txBody>
                    <a:bodyPr/>
                    <a:lstStyle/>
                    <a:p>
                      <a:r>
                        <a:rPr lang="en-US" sz="2800" dirty="0"/>
                        <a:t>CDPH SURVEY 1.0  (4/20 – 5/14)</a:t>
                      </a:r>
                    </a:p>
                  </a:txBody>
                  <a:tcPr/>
                </a:tc>
                <a:tc>
                  <a:txBody>
                    <a:bodyPr/>
                    <a:lstStyle/>
                    <a:p>
                      <a:r>
                        <a:rPr lang="en-US" sz="2800" dirty="0"/>
                        <a:t>CDPH SURVEY 2.0 (starting 5/14)</a:t>
                      </a:r>
                    </a:p>
                    <a:p>
                      <a:pPr algn="ctr"/>
                      <a:r>
                        <a:rPr lang="en-US" sz="1800" dirty="0"/>
                        <a:t>Updated to align with CDC/NHSN</a:t>
                      </a:r>
                    </a:p>
                  </a:txBody>
                  <a:tcPr/>
                </a:tc>
                <a:extLst>
                  <a:ext uri="{0D108BD9-81ED-4DB2-BD59-A6C34878D82A}">
                    <a16:rowId xmlns:a16="http://schemas.microsoft.com/office/drawing/2014/main" val="3552841932"/>
                  </a:ext>
                </a:extLst>
              </a:tr>
              <a:tr h="5289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dk1"/>
                          </a:solidFill>
                          <a:effectLst/>
                          <a:latin typeface="+mn-lt"/>
                          <a:ea typeface="+mn-ea"/>
                          <a:cs typeface="+mn-cs"/>
                        </a:rPr>
                        <a:t>N/A</a:t>
                      </a:r>
                    </a:p>
                  </a:txBody>
                  <a:tcPr/>
                </a:tc>
                <a:tc>
                  <a:txBody>
                    <a:bodyPr/>
                    <a:lstStyle/>
                    <a:p>
                      <a:pPr marL="285750" indent="-285750">
                        <a:buFont typeface="Arial" panose="020B0604020202020204" pitchFamily="34" charset="0"/>
                        <a:buChar char="•"/>
                      </a:pPr>
                      <a:r>
                        <a:rPr lang="en-US" sz="1600" b="0" i="0" kern="1200" dirty="0">
                          <a:solidFill>
                            <a:schemeClr val="dk1"/>
                          </a:solidFill>
                          <a:effectLst/>
                          <a:latin typeface="+mn-lt"/>
                          <a:ea typeface="+mn-ea"/>
                          <a:cs typeface="+mn-cs"/>
                        </a:rPr>
                        <a:t>Do you have a </a:t>
                      </a:r>
                      <a:r>
                        <a:rPr lang="en-US" sz="1600" b="1" i="0" kern="1200" dirty="0">
                          <a:solidFill>
                            <a:schemeClr val="dk1"/>
                          </a:solidFill>
                          <a:effectLst/>
                          <a:latin typeface="+mn-lt"/>
                          <a:ea typeface="+mn-ea"/>
                          <a:cs typeface="+mn-cs"/>
                        </a:rPr>
                        <a:t>Ventilator</a:t>
                      </a:r>
                      <a:r>
                        <a:rPr lang="en-US" sz="1600" b="1" i="0" kern="1200" baseline="0" dirty="0">
                          <a:solidFill>
                            <a:schemeClr val="dk1"/>
                          </a:solidFill>
                          <a:effectLst/>
                          <a:latin typeface="+mn-lt"/>
                          <a:ea typeface="+mn-ea"/>
                          <a:cs typeface="+mn-cs"/>
                        </a:rPr>
                        <a:t> Dependent</a:t>
                      </a:r>
                      <a:r>
                        <a:rPr lang="en-US" sz="1600" b="1" i="0" kern="1200" dirty="0">
                          <a:solidFill>
                            <a:schemeClr val="dk1"/>
                          </a:solidFill>
                          <a:effectLst/>
                          <a:latin typeface="+mn-lt"/>
                          <a:ea typeface="+mn-ea"/>
                          <a:cs typeface="+mn-cs"/>
                        </a:rPr>
                        <a:t> Unit</a:t>
                      </a:r>
                      <a:r>
                        <a:rPr lang="en-US" sz="1600" b="0" i="0" kern="1200" dirty="0">
                          <a:solidFill>
                            <a:schemeClr val="dk1"/>
                          </a:solidFill>
                          <a:effectLst/>
                          <a:latin typeface="+mn-lt"/>
                          <a:ea typeface="+mn-ea"/>
                          <a:cs typeface="+mn-cs"/>
                        </a:rPr>
                        <a:t> in your facility? </a:t>
                      </a:r>
                      <a:r>
                        <a:rPr lang="en-US" sz="1600" b="1" i="0" kern="1200" dirty="0">
                          <a:solidFill>
                            <a:schemeClr val="dk1"/>
                          </a:solidFill>
                          <a:effectLst/>
                          <a:latin typeface="+mn-lt"/>
                          <a:ea typeface="+mn-ea"/>
                          <a:cs typeface="+mn-cs"/>
                        </a:rPr>
                        <a:t>Y/N</a:t>
                      </a:r>
                    </a:p>
                  </a:txBody>
                  <a:tcPr/>
                </a:tc>
                <a:extLst>
                  <a:ext uri="{0D108BD9-81ED-4DB2-BD59-A6C34878D82A}">
                    <a16:rowId xmlns:a16="http://schemas.microsoft.com/office/drawing/2014/main" val="1879376307"/>
                  </a:ext>
                </a:extLst>
              </a:tr>
              <a:tr h="3162868">
                <a:tc>
                  <a:txBody>
                    <a:bodyPr/>
                    <a:lstStyle/>
                    <a:p>
                      <a:pPr marL="0" indent="0" algn="ctr">
                        <a:buFont typeface="Arial" panose="020B0604020202020204" pitchFamily="34" charset="0"/>
                        <a:buNone/>
                      </a:pPr>
                      <a:r>
                        <a:rPr lang="en-US" sz="1600" b="0" kern="1200" dirty="0">
                          <a:solidFill>
                            <a:schemeClr val="dk1"/>
                          </a:solidFill>
                          <a:effectLst/>
                          <a:latin typeface="+mn-lt"/>
                          <a:ea typeface="+mn-ea"/>
                          <a:cs typeface="+mn-cs"/>
                        </a:rPr>
                        <a:t>N/A</a:t>
                      </a:r>
                    </a:p>
                  </a:txBody>
                  <a:tcPr/>
                </a:tc>
                <a:tc>
                  <a:txBody>
                    <a:bodyPr/>
                    <a:lstStyle/>
                    <a:p>
                      <a:pPr marL="0" indent="0">
                        <a:buFont typeface="Arial" panose="020B0604020202020204" pitchFamily="34" charset="0"/>
                        <a:buNone/>
                      </a:pPr>
                      <a:r>
                        <a:rPr lang="en-US" sz="1600" b="1" i="0" kern="1200" dirty="0">
                          <a:solidFill>
                            <a:schemeClr val="dk1"/>
                          </a:solidFill>
                          <a:effectLst/>
                          <a:latin typeface="+mn-lt"/>
                          <a:ea typeface="+mn-ea"/>
                          <a:cs typeface="+mn-cs"/>
                        </a:rPr>
                        <a:t>If Yes:</a:t>
                      </a:r>
                    </a:p>
                    <a:p>
                      <a:pPr marL="285750" indent="-285750">
                        <a:buFont typeface="Arial" panose="020B0604020202020204" pitchFamily="34" charset="0"/>
                        <a:buChar char="•"/>
                      </a:pPr>
                      <a:r>
                        <a:rPr lang="en-US" sz="1600" b="1" i="0" kern="1200" dirty="0">
                          <a:solidFill>
                            <a:schemeClr val="dk1"/>
                          </a:solidFill>
                          <a:effectLst/>
                          <a:latin typeface="+mn-lt"/>
                          <a:ea typeface="+mn-ea"/>
                          <a:cs typeface="+mn-cs"/>
                        </a:rPr>
                        <a:t>Mechanical Ventilators -</a:t>
                      </a:r>
                      <a:r>
                        <a:rPr lang="en-US" sz="1600" b="0" i="0" kern="1200" dirty="0">
                          <a:solidFill>
                            <a:schemeClr val="dk1"/>
                          </a:solidFill>
                          <a:effectLst/>
                          <a:latin typeface="+mn-lt"/>
                          <a:ea typeface="+mn-ea"/>
                          <a:cs typeface="+mn-cs"/>
                        </a:rPr>
                        <a:t>Total number available in your facility</a:t>
                      </a:r>
                    </a:p>
                    <a:p>
                      <a:pPr marL="285750" indent="-285750">
                        <a:buFont typeface="Arial" panose="020B0604020202020204" pitchFamily="34" charset="0"/>
                        <a:buChar char="•"/>
                      </a:pPr>
                      <a:r>
                        <a:rPr lang="en-US" sz="1600" b="1" i="0" kern="1200" dirty="0">
                          <a:solidFill>
                            <a:schemeClr val="dk1"/>
                          </a:solidFill>
                          <a:effectLst/>
                          <a:latin typeface="+mn-lt"/>
                          <a:ea typeface="+mn-ea"/>
                          <a:cs typeface="+mn-cs"/>
                        </a:rPr>
                        <a:t>Mechanical Ventilators IN USE- </a:t>
                      </a:r>
                      <a:r>
                        <a:rPr lang="en-US" sz="1600" b="0" i="0" kern="1200" dirty="0">
                          <a:solidFill>
                            <a:schemeClr val="dk1"/>
                          </a:solidFill>
                          <a:effectLst/>
                          <a:latin typeface="+mn-lt"/>
                          <a:ea typeface="+mn-ea"/>
                          <a:cs typeface="+mn-cs"/>
                        </a:rPr>
                        <a:t>Total number of ventilators in use for residents who have suspected or lab-confirmed COVID-19.</a:t>
                      </a:r>
                    </a:p>
                    <a:p>
                      <a:pPr marL="285750" indent="-285750">
                        <a:buFont typeface="Arial" panose="020B0604020202020204" pitchFamily="34" charset="0"/>
                        <a:buChar char="•"/>
                      </a:pPr>
                      <a:r>
                        <a:rPr lang="en-US" sz="1600" b="1" i="0" kern="1200" dirty="0">
                          <a:solidFill>
                            <a:schemeClr val="dk1"/>
                          </a:solidFill>
                          <a:effectLst/>
                          <a:latin typeface="+mn-lt"/>
                          <a:ea typeface="+mn-ea"/>
                          <a:cs typeface="+mn-cs"/>
                        </a:rPr>
                        <a:t>Do you currently have any ventilator supply needs? Y/N </a:t>
                      </a:r>
                      <a:r>
                        <a:rPr lang="en-US" sz="1600" b="0" i="0" kern="1200" dirty="0">
                          <a:solidFill>
                            <a:schemeClr val="dk1"/>
                          </a:solidFill>
                          <a:effectLst/>
                          <a:latin typeface="+mn-lt"/>
                          <a:ea typeface="+mn-ea"/>
                          <a:cs typeface="+mn-cs"/>
                        </a:rPr>
                        <a:t>Any, including tubing</a:t>
                      </a:r>
                    </a:p>
                    <a:p>
                      <a:pPr marL="457200" lvl="1" indent="0">
                        <a:buFont typeface="Arial" panose="020B0604020202020204" pitchFamily="34" charset="0"/>
                        <a:buNone/>
                      </a:pPr>
                      <a:r>
                        <a:rPr lang="en-US" sz="1600" b="1" i="0" kern="1200" dirty="0">
                          <a:solidFill>
                            <a:schemeClr val="dk1"/>
                          </a:solidFill>
                          <a:effectLst/>
                          <a:latin typeface="+mn-lt"/>
                          <a:ea typeface="+mn-ea"/>
                          <a:cs typeface="+mn-cs"/>
                        </a:rPr>
                        <a:t>If Yes,  </a:t>
                      </a:r>
                      <a:r>
                        <a:rPr lang="en-US" sz="1600" b="0" i="0" kern="1200" dirty="0">
                          <a:solidFill>
                            <a:schemeClr val="dk1"/>
                          </a:solidFill>
                          <a:effectLst/>
                          <a:latin typeface="+mn-lt"/>
                          <a:ea typeface="+mn-ea"/>
                          <a:cs typeface="+mn-cs"/>
                        </a:rPr>
                        <a:t>Amount of current ventilator supplies</a:t>
                      </a:r>
                    </a:p>
                    <a:p>
                      <a:pPr marL="742950" lvl="1" indent="-285750">
                        <a:buFont typeface="Wingdings" panose="05000000000000000000" pitchFamily="2" charset="2"/>
                        <a:buChar char="q"/>
                      </a:pPr>
                      <a:r>
                        <a:rPr lang="en-US" sz="1600" b="0" i="0" kern="1200" dirty="0">
                          <a:solidFill>
                            <a:schemeClr val="dk1"/>
                          </a:solidFill>
                          <a:effectLst/>
                          <a:latin typeface="+mn-lt"/>
                          <a:ea typeface="+mn-ea"/>
                          <a:cs typeface="+mn-cs"/>
                        </a:rPr>
                        <a:t>0</a:t>
                      </a:r>
                    </a:p>
                    <a:p>
                      <a:pPr marL="742950" lvl="1" indent="-285750">
                        <a:buFont typeface="Wingdings" panose="05000000000000000000" pitchFamily="2" charset="2"/>
                        <a:buChar char="q"/>
                      </a:pPr>
                      <a:r>
                        <a:rPr lang="en-US" sz="1600" b="0" i="0" kern="1200" dirty="0">
                          <a:solidFill>
                            <a:schemeClr val="dk1"/>
                          </a:solidFill>
                          <a:effectLst/>
                          <a:latin typeface="+mn-lt"/>
                          <a:ea typeface="+mn-ea"/>
                          <a:cs typeface="+mn-cs"/>
                        </a:rPr>
                        <a:t>1-3 days</a:t>
                      </a:r>
                    </a:p>
                    <a:p>
                      <a:pPr marL="742950" lvl="1" indent="-285750">
                        <a:buFont typeface="Wingdings" panose="05000000000000000000" pitchFamily="2" charset="2"/>
                        <a:buChar char="q"/>
                      </a:pPr>
                      <a:r>
                        <a:rPr lang="en-US" sz="1600" b="0" i="0" kern="1200" dirty="0">
                          <a:solidFill>
                            <a:schemeClr val="dk1"/>
                          </a:solidFill>
                          <a:effectLst/>
                          <a:latin typeface="+mn-lt"/>
                          <a:ea typeface="+mn-ea"/>
                          <a:cs typeface="+mn-cs"/>
                        </a:rPr>
                        <a:t>4-7 days</a:t>
                      </a:r>
                    </a:p>
                    <a:p>
                      <a:pPr marL="742950" lvl="1" indent="-285750">
                        <a:buFont typeface="Wingdings" panose="05000000000000000000" pitchFamily="2" charset="2"/>
                        <a:buChar char="q"/>
                      </a:pPr>
                      <a:r>
                        <a:rPr lang="en-US" sz="1600" b="0" i="0" kern="1200" dirty="0">
                          <a:solidFill>
                            <a:schemeClr val="dk1"/>
                          </a:solidFill>
                          <a:effectLst/>
                          <a:latin typeface="+mn-lt"/>
                          <a:ea typeface="+mn-ea"/>
                          <a:cs typeface="+mn-cs"/>
                        </a:rPr>
                        <a:t>8-14 days</a:t>
                      </a:r>
                    </a:p>
                    <a:p>
                      <a:pPr marL="742950" lvl="1" indent="-285750">
                        <a:buFont typeface="Wingdings" panose="05000000000000000000" pitchFamily="2" charset="2"/>
                        <a:buChar char="q"/>
                      </a:pPr>
                      <a:r>
                        <a:rPr lang="en-US" sz="1600" b="0" i="0" kern="1200" dirty="0">
                          <a:solidFill>
                            <a:schemeClr val="dk1"/>
                          </a:solidFill>
                          <a:effectLst/>
                          <a:latin typeface="+mn-lt"/>
                          <a:ea typeface="+mn-ea"/>
                          <a:cs typeface="+mn-cs"/>
                        </a:rPr>
                        <a:t>15+ days</a:t>
                      </a:r>
                    </a:p>
                    <a:p>
                      <a:pPr marL="285750" indent="-285750">
                        <a:buFont typeface="Arial" panose="020B0604020202020204" pitchFamily="34" charset="0"/>
                        <a:buChar char="•"/>
                      </a:pPr>
                      <a:endParaRPr lang="en-US" sz="1600" b="0" i="0" kern="1200" dirty="0">
                        <a:solidFill>
                          <a:schemeClr val="dk1"/>
                        </a:solidFill>
                        <a:effectLst/>
                        <a:latin typeface="+mn-lt"/>
                        <a:ea typeface="+mn-ea"/>
                        <a:cs typeface="+mn-cs"/>
                      </a:endParaRPr>
                    </a:p>
                  </a:txBody>
                  <a:tcPr/>
                </a:tc>
                <a:extLst>
                  <a:ext uri="{0D108BD9-81ED-4DB2-BD59-A6C34878D82A}">
                    <a16:rowId xmlns:a16="http://schemas.microsoft.com/office/drawing/2014/main" val="570308467"/>
                  </a:ext>
                </a:extLst>
              </a:tr>
            </a:tbl>
          </a:graphicData>
        </a:graphic>
      </p:graphicFrame>
      <p:sp>
        <p:nvSpPr>
          <p:cNvPr id="2" name="Title 1">
            <a:extLst>
              <a:ext uri="{FF2B5EF4-FFF2-40B4-BE49-F238E27FC236}">
                <a16:creationId xmlns:a16="http://schemas.microsoft.com/office/drawing/2014/main" id="{7F7834B6-6B9A-4B03-B310-F71EF78AEC5D}"/>
              </a:ext>
            </a:extLst>
          </p:cNvPr>
          <p:cNvSpPr>
            <a:spLocks noGrp="1"/>
          </p:cNvSpPr>
          <p:nvPr>
            <p:ph type="title"/>
          </p:nvPr>
        </p:nvSpPr>
        <p:spPr>
          <a:xfrm>
            <a:off x="758283" y="345688"/>
            <a:ext cx="10548151" cy="708198"/>
          </a:xfrm>
          <a:solidFill>
            <a:schemeClr val="tx2"/>
          </a:solidFill>
          <a:ln>
            <a:solidFill>
              <a:schemeClr val="tx1"/>
            </a:solidFill>
          </a:ln>
        </p:spPr>
        <p:txBody>
          <a:bodyPr>
            <a:normAutofit/>
          </a:bodyPr>
          <a:lstStyle/>
          <a:p>
            <a:pPr algn="ctr"/>
            <a:r>
              <a:rPr lang="en-US" sz="3200" dirty="0">
                <a:solidFill>
                  <a:schemeClr val="bg1"/>
                </a:solidFill>
              </a:rPr>
              <a:t>CDPH Survey 1.0 </a:t>
            </a:r>
            <a:r>
              <a:rPr lang="en-US" sz="3200" i="1" dirty="0">
                <a:solidFill>
                  <a:schemeClr val="bg1"/>
                </a:solidFill>
              </a:rPr>
              <a:t>versus</a:t>
            </a:r>
            <a:r>
              <a:rPr lang="en-US" sz="3200" dirty="0">
                <a:solidFill>
                  <a:schemeClr val="bg1"/>
                </a:solidFill>
              </a:rPr>
              <a:t> CDPH Survey 2.0  </a:t>
            </a:r>
            <a:r>
              <a:rPr lang="en-US" sz="3200" i="1" u="sng" dirty="0">
                <a:solidFill>
                  <a:schemeClr val="bg1"/>
                </a:solidFill>
              </a:rPr>
              <a:t>Ventilators</a:t>
            </a:r>
          </a:p>
        </p:txBody>
      </p:sp>
    </p:spTree>
    <p:extLst>
      <p:ext uri="{BB962C8B-B14F-4D97-AF65-F5344CB8AC3E}">
        <p14:creationId xmlns:p14="http://schemas.microsoft.com/office/powerpoint/2010/main" val="31040615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ff2d280d04f435e8ad65f64297220d7 xmlns="a48324c4-7d20-48d3-8188-32763737222b">
      <Terms xmlns="http://schemas.microsoft.com/office/infopath/2007/PartnerControls">
        <TermInfo xmlns="http://schemas.microsoft.com/office/infopath/2007/PartnerControls">
          <TermName xmlns="http://schemas.microsoft.com/office/infopath/2007/PartnerControls">Facility</TermName>
          <TermId xmlns="http://schemas.microsoft.com/office/infopath/2007/PartnerControls">f6dbf916-3416-43dc-9270-08ad21fde9c3</TermId>
        </TermInfo>
      </Terms>
    </off2d280d04f435e8ad65f64297220d7>
    <TaxCatchAll xmlns="a48324c4-7d20-48d3-8188-32763737222b">
      <Value>186</Value>
      <Value>739</Value>
      <Value>159</Value>
      <Value>155</Value>
      <Value>119</Value>
    </TaxCatchAll>
    <kcdf3820fa7642e8be4bb4902ce9671f xmlns="a48324c4-7d20-48d3-8188-32763737222b">
      <Terms xmlns="http://schemas.microsoft.com/office/infopath/2007/PartnerControls">
        <TermInfo xmlns="http://schemas.microsoft.com/office/infopath/2007/PartnerControls">
          <TermName xmlns="http://schemas.microsoft.com/office/infopath/2007/PartnerControls">Health and Safety</TermName>
          <TermId xmlns="http://schemas.microsoft.com/office/infopath/2007/PartnerControls">0675f13f-ce8e-4ca2-af0c-03869def38d8</TermId>
        </TermInfo>
        <TermInfo xmlns="http://schemas.microsoft.com/office/infopath/2007/PartnerControls">
          <TermName xmlns="http://schemas.microsoft.com/office/infopath/2007/PartnerControls">Nursing Home</TermName>
          <TermId xmlns="http://schemas.microsoft.com/office/infopath/2007/PartnerControls">2c396a3c-c688-45df-a26f-3e7672b61c11</TermId>
        </TermInfo>
      </Terms>
    </kcdf3820fa7642e8be4bb4902ce9671f>
    <bb1a85d7c91c4659b60f056ef7672151 xmlns="a48324c4-7d20-48d3-8188-32763737222b">
      <Terms xmlns="http://schemas.microsoft.com/office/infopath/2007/PartnerControls">
        <TermInfo xmlns="http://schemas.microsoft.com/office/infopath/2007/PartnerControls">
          <TermName xmlns="http://schemas.microsoft.com/office/infopath/2007/PartnerControls">Licensing and Certification</TermName>
          <TermId xmlns="http://schemas.microsoft.com/office/infopath/2007/PartnerControls">1d20e9d5-8f8f-41fb-97ed-e9d5347a7ad5</TermId>
        </TermInfo>
        <TermInfo xmlns="http://schemas.microsoft.com/office/infopath/2007/PartnerControls">
          <TermName xmlns="http://schemas.microsoft.com/office/infopath/2007/PartnerControls">Center for Health Care Quality</TermName>
          <TermId xmlns="http://schemas.microsoft.com/office/infopath/2007/PartnerControls">48ccf036-e148-4410-8650-c47c94144373</TermId>
        </TermInfo>
      </Terms>
    </bb1a85d7c91c4659b60f056ef7672151>
    <e703b7d8b6284097bcc8d89d108ab72a xmlns="a48324c4-7d20-48d3-8188-32763737222b">
      <Terms xmlns="http://schemas.microsoft.com/office/infopath/2007/PartnerControls"/>
    </e703b7d8b6284097bcc8d89d108ab72a>
  </documentManagement>
</p:properties>
</file>

<file path=customXml/item2.xml><?xml version="1.0" encoding="utf-8"?>
<ct:contentTypeSchema xmlns:ct="http://schemas.microsoft.com/office/2006/metadata/contentType" xmlns:ma="http://schemas.microsoft.com/office/2006/metadata/properties/metaAttributes" ct:_="" ma:_="" ma:contentTypeName="CDPH Document" ma:contentTypeID="0x0101002CC577673628EB48993F371F1850BF7D007838FD07CC0FC3468B867CBD96DDE540" ma:contentTypeVersion="2" ma:contentTypeDescription="Create a new document." ma:contentTypeScope="" ma:versionID="684035e2db850acbdc814451df905ef9">
  <xsd:schema xmlns:xsd="http://www.w3.org/2001/XMLSchema" xmlns:xs="http://www.w3.org/2001/XMLSchema" xmlns:p="http://schemas.microsoft.com/office/2006/metadata/properties" xmlns:ns2="a48324c4-7d20-48d3-8188-32763737222b" targetNamespace="http://schemas.microsoft.com/office/2006/metadata/properties" ma:root="true" ma:fieldsID="e8f4c9931b6dd6d3c9698530c4fba8c9" ns2:_="">
    <xsd:import namespace="a48324c4-7d20-48d3-8188-32763737222b"/>
    <xsd:element name="properties">
      <xsd:complexType>
        <xsd:sequence>
          <xsd:element name="documentManagement">
            <xsd:complexType>
              <xsd:all>
                <xsd:element ref="ns2:kcdf3820fa7642e8be4bb4902ce9671f" minOccurs="0"/>
                <xsd:element ref="ns2:TaxCatchAll" minOccurs="0"/>
                <xsd:element ref="ns2:TaxCatchAllLabel" minOccurs="0"/>
                <xsd:element ref="ns2:off2d280d04f435e8ad65f64297220d7" minOccurs="0"/>
                <xsd:element ref="ns2:bb1a85d7c91c4659b60f056ef7672151" minOccurs="0"/>
                <xsd:element ref="ns2:e703b7d8b6284097bcc8d89d108ab72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8324c4-7d20-48d3-8188-32763737222b" elementFormDefault="qualified">
    <xsd:import namespace="http://schemas.microsoft.com/office/2006/documentManagement/types"/>
    <xsd:import namespace="http://schemas.microsoft.com/office/infopath/2007/PartnerControls"/>
    <xsd:element name="kcdf3820fa7642e8be4bb4902ce9671f" ma:index="8" nillable="true" ma:taxonomy="true" ma:internalName="kcdf3820fa7642e8be4bb4902ce9671f" ma:taxonomyFieldName="Topic" ma:displayName="Topic" ma:default="" ma:fieldId="{4cdf3820-fa76-42e8-be4b-b4902ce9671f}" ma:taxonomyMulti="true" ma:sspId="b545365c-366b-4c8d-aeef-04f620ee1966" ma:termSetId="cdd5a172-8c78-4ec7-ac60-5f0fe253a964"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71170ce7-0db4-4c2d-850d-13dce0ec4ea5}" ma:internalName="TaxCatchAll" ma:showField="CatchAllData" ma:web="a48324c4-7d20-48d3-8188-32763737222b">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71170ce7-0db4-4c2d-850d-13dce0ec4ea5}" ma:internalName="TaxCatchAllLabel" ma:readOnly="true" ma:showField="CatchAllDataLabel" ma:web="a48324c4-7d20-48d3-8188-32763737222b">
      <xsd:complexType>
        <xsd:complexContent>
          <xsd:extension base="dms:MultiChoiceLookup">
            <xsd:sequence>
              <xsd:element name="Value" type="dms:Lookup" maxOccurs="unbounded" minOccurs="0" nillable="true"/>
            </xsd:sequence>
          </xsd:extension>
        </xsd:complexContent>
      </xsd:complexType>
    </xsd:element>
    <xsd:element name="off2d280d04f435e8ad65f64297220d7" ma:index="12" nillable="true" ma:taxonomy="true" ma:internalName="off2d280d04f435e8ad65f64297220d7" ma:taxonomyFieldName="CDPH_x0020_Audience" ma:displayName="CDPH Audience" ma:default="" ma:fieldId="{8ff2d280-d04f-435e-8ad6-5f64297220d7}" ma:taxonomyMulti="true" ma:sspId="b545365c-366b-4c8d-aeef-04f620ee1966" ma:termSetId="cc05263c-85ed-4c2f-a4fe-f602faee1964" ma:anchorId="00000000-0000-0000-0000-000000000000" ma:open="false" ma:isKeyword="false">
      <xsd:complexType>
        <xsd:sequence>
          <xsd:element ref="pc:Terms" minOccurs="0" maxOccurs="1"/>
        </xsd:sequence>
      </xsd:complexType>
    </xsd:element>
    <xsd:element name="bb1a85d7c91c4659b60f056ef7672151" ma:index="14" nillable="true" ma:taxonomy="true" ma:internalName="bb1a85d7c91c4659b60f056ef7672151" ma:taxonomyFieldName="Program" ma:displayName="Program" ma:default="" ma:fieldId="{bb1a85d7-c91c-4659-b60f-056ef7672151}" ma:taxonomyMulti="true" ma:sspId="b545365c-366b-4c8d-aeef-04f620ee1966" ma:termSetId="6489bfc0-c77f-4619-9be4-bef70736d171" ma:anchorId="00000000-0000-0000-0000-000000000000" ma:open="false" ma:isKeyword="false">
      <xsd:complexType>
        <xsd:sequence>
          <xsd:element ref="pc:Terms" minOccurs="0" maxOccurs="1"/>
        </xsd:sequence>
      </xsd:complexType>
    </xsd:element>
    <xsd:element name="e703b7d8b6284097bcc8d89d108ab72a" ma:index="16" nillable="true" ma:taxonomy="true" ma:internalName="e703b7d8b6284097bcc8d89d108ab72a" ma:taxonomyFieldName="Content_x0020_Language" ma:displayName="Content Language" ma:default="97;#English|25e340a5-d50c-48d7-adc0-a905fb7bff5c" ma:fieldId="{e703b7d8-b628-4097-bcc8-d89d108ab72a}" ma:sspId="b545365c-366b-4c8d-aeef-04f620ee1966" ma:termSetId="45e6de93-a046-4930-a9e9-bac90a816380"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40ADE3-7BFC-49FE-96D4-D22D92B80AE4}">
  <ds:schemaRefs>
    <ds:schemaRef ds:uri="http://purl.org/dc/elements/1.1/"/>
    <ds:schemaRef ds:uri="http://purl.org/dc/dcmitype/"/>
    <ds:schemaRef ds:uri="http://schemas.microsoft.com/office/2006/metadata/properties"/>
    <ds:schemaRef ds:uri="http://schemas.microsoft.com/office/2006/documentManagement/types"/>
    <ds:schemaRef ds:uri="http://schemas.microsoft.com/office/infopath/2007/PartnerControls"/>
    <ds:schemaRef ds:uri="http://www.w3.org/XML/1998/namespace"/>
    <ds:schemaRef ds:uri="http://purl.org/dc/terms/"/>
    <ds:schemaRef ds:uri="http://schemas.openxmlformats.org/package/2006/metadata/core-properties"/>
    <ds:schemaRef ds:uri="a48324c4-7d20-48d3-8188-32763737222b"/>
  </ds:schemaRefs>
</ds:datastoreItem>
</file>

<file path=customXml/itemProps2.xml><?xml version="1.0" encoding="utf-8"?>
<ds:datastoreItem xmlns:ds="http://schemas.openxmlformats.org/officeDocument/2006/customXml" ds:itemID="{8B251CB7-8D9B-4DF5-90FC-D464C93D00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8324c4-7d20-48d3-8188-3276373722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53D2D2F-FEF1-4847-AC88-DBE6752C494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901</TotalTime>
  <Words>1990</Words>
  <Application>Microsoft Office PowerPoint</Application>
  <PresentationFormat>Widescreen</PresentationFormat>
  <Paragraphs>238</Paragraphs>
  <Slides>17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Courier New</vt:lpstr>
      <vt:lpstr>Tahoma</vt:lpstr>
      <vt:lpstr>Wingdings</vt:lpstr>
      <vt:lpstr>Office Theme</vt:lpstr>
      <vt:lpstr>SNF COVID-19 Reporting  SURVEY 2.0 OVERVIEW </vt:lpstr>
      <vt:lpstr>Benefits of SNF COVID-19 Reporting</vt:lpstr>
      <vt:lpstr>SNF Survey 2.0 - Transition Schedule</vt:lpstr>
      <vt:lpstr>CDPH Survey 1.0 versus CDPH Survey 2.0</vt:lpstr>
      <vt:lpstr>CDPH Survey 1.0 versus CDPH Survey 2.0   Resident Impact </vt:lpstr>
      <vt:lpstr>CDPH Survey 1.0 versus CDPH Survey 2.0  Staffing Impact</vt:lpstr>
      <vt:lpstr>CDPH Survey 1.0 versus CDPH Survey 2.0 Staffing Impact (cont.)</vt:lpstr>
      <vt:lpstr>CDPH Survey 1.0 versus CDPH Survey 2.0  PPE Impact</vt:lpstr>
      <vt:lpstr>CDPH Survey 1.0 versus CDPH Survey 2.0  Ventilators</vt:lpstr>
      <vt:lpstr>National Healthcare Safety Network (NHSN) </vt:lpstr>
      <vt:lpstr>SNF Survey 2.0 – Day 1 v. Day 2 Reporting </vt:lpstr>
      <vt:lpstr>SNF Survey 2.0 – Day 1 v. Day 2 Reporting </vt:lpstr>
      <vt:lpstr>CURRENT REPORTING PERIOD</vt:lpstr>
      <vt:lpstr>SNF Survey 2.0 – Tips and Tricks</vt:lpstr>
      <vt:lpstr>Where to Find Your Facility’s Year-to-Date Total</vt:lpstr>
      <vt:lpstr>Where is the CDPH SNF COVID-19 Survey 2.0?</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SNF COVID-19 SURVEY</dc:title>
  <dc:creator>Nguyen, Thuha@CDPH</dc:creator>
  <cp:lastModifiedBy>Raina</cp:lastModifiedBy>
  <cp:revision>115</cp:revision>
  <cp:lastPrinted>2020-05-13T19:51:22Z</cp:lastPrinted>
  <dcterms:created xsi:type="dcterms:W3CDTF">2020-05-06T20:14:17Z</dcterms:created>
  <dcterms:modified xsi:type="dcterms:W3CDTF">2020-05-29T21:22:51Z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 Language">
    <vt:lpwstr/>
  </property>
  <property fmtid="{D5CDD505-2E9C-101B-9397-08002B2CF9AE}" pid="3" name="CDPH Audience">
    <vt:lpwstr>186;#Facility|f6dbf916-3416-43dc-9270-08ad21fde9c3</vt:lpwstr>
  </property>
  <property fmtid="{D5CDD505-2E9C-101B-9397-08002B2CF9AE}" pid="4" name="Topic">
    <vt:lpwstr>119;#Health and Safety|0675f13f-ce8e-4ca2-af0c-03869def38d8;#739;#Nursing Home|2c396a3c-c688-45df-a26f-3e7672b61c11</vt:lpwstr>
  </property>
  <property fmtid="{D5CDD505-2E9C-101B-9397-08002B2CF9AE}" pid="5" name="Program">
    <vt:lpwstr>159;#Licensing and Certification|1d20e9d5-8f8f-41fb-97ed-e9d5347a7ad5;#155;#Center for Health Care Quality|48ccf036-e148-4410-8650-c47c94144373</vt:lpwstr>
  </property>
  <property fmtid="{D5CDD505-2E9C-101B-9397-08002B2CF9AE}" pid="6" name="ContentTypeId">
    <vt:lpwstr>0x0101002CC577673628EB48993F371F1850BF7D007838FD07CC0FC3468B867CBD96DDE540</vt:lpwstr>
  </property>
</Properties>
</file>